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0" r:id="rId5"/>
    <p:sldId id="259" r:id="rId6"/>
    <p:sldId id="263" r:id="rId7"/>
    <p:sldId id="264" r:id="rId8"/>
    <p:sldId id="265" r:id="rId9"/>
    <p:sldId id="266" r:id="rId10"/>
    <p:sldId id="268" r:id="rId11"/>
    <p:sldId id="267" r:id="rId12"/>
    <p:sldId id="269" r:id="rId13"/>
    <p:sldId id="270" r:id="rId14"/>
    <p:sldId id="272" r:id="rId15"/>
    <p:sldId id="273" r:id="rId16"/>
    <p:sldId id="274" r:id="rId17"/>
    <p:sldId id="276" r:id="rId18"/>
    <p:sldId id="277" r:id="rId19"/>
    <p:sldId id="278" r:id="rId20"/>
    <p:sldId id="279" r:id="rId21"/>
    <p:sldId id="280" r:id="rId22"/>
    <p:sldId id="281" r:id="rId23"/>
    <p:sldId id="282" r:id="rId24"/>
    <p:sldId id="283"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FF37"/>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750" autoAdjust="0"/>
  </p:normalViewPr>
  <p:slideViewPr>
    <p:cSldViewPr>
      <p:cViewPr varScale="1">
        <p:scale>
          <a:sx n="103" d="100"/>
          <a:sy n="103" d="100"/>
        </p:scale>
        <p:origin x="-204" y="-102"/>
      </p:cViewPr>
      <p:guideLst>
        <p:guide orient="horz" pos="2160"/>
        <p:guide pos="2880"/>
      </p:guideLst>
    </p:cSldViewPr>
  </p:slideViewPr>
  <p:outlineViewPr>
    <p:cViewPr>
      <p:scale>
        <a:sx n="33" d="100"/>
        <a:sy n="33" d="100"/>
      </p:scale>
      <p:origin x="0" y="1356"/>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DF40CE-DF66-45DE-BACC-B965802EBEF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F40CE-DF66-45DE-BACC-B965802EBEF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F40CE-DF66-45DE-BACC-B965802EBEF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C385182-27E4-428E-B200-0698681BB3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D3BD84A-0D07-48B1-A7D6-063146EC23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F40CE-DF66-45DE-BACC-B965802EBEF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F40CE-DF66-45DE-BACC-B965802EBEF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DF40CE-DF66-45DE-BACC-B965802EBEF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DF40CE-DF66-45DE-BACC-B965802EBEFA}" type="datetimeFigureOut">
              <a:rPr lang="en-US" smtClean="0"/>
              <a:pPr/>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DF40CE-DF66-45DE-BACC-B965802EBEFA}" type="datetimeFigureOut">
              <a:rPr lang="en-US" smtClean="0"/>
              <a:pPr/>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F40CE-DF66-45DE-BACC-B965802EBEFA}" type="datetimeFigureOut">
              <a:rPr lang="en-US" smtClean="0"/>
              <a:pPr/>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F40CE-DF66-45DE-BACC-B965802EBEF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F40CE-DF66-45DE-BACC-B965802EBEF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2F3AB-27EA-480D-ABCB-6670682906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FF37">
            <a:alpha val="8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F40CE-DF66-45DE-BACC-B965802EBEFA}" type="datetimeFigureOut">
              <a:rPr lang="en-US" smtClean="0"/>
              <a:pPr/>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2F3AB-27EA-480D-ABCB-6670682906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Algerian" pitchFamily="82" charset="0"/>
              </a:rPr>
              <a:t>The Quest </a:t>
            </a:r>
            <a:endParaRPr lang="en-US" sz="6600" dirty="0">
              <a:latin typeface="Algerian" pitchFamily="82" charset="0"/>
            </a:endParaRPr>
          </a:p>
        </p:txBody>
      </p:sp>
      <p:sp>
        <p:nvSpPr>
          <p:cNvPr id="3" name="Subtitle 2"/>
          <p:cNvSpPr>
            <a:spLocks noGrp="1"/>
          </p:cNvSpPr>
          <p:nvPr>
            <p:ph type="subTitle" idx="1"/>
          </p:nvPr>
        </p:nvSpPr>
        <p:spPr>
          <a:xfrm>
            <a:off x="0" y="5105400"/>
            <a:ext cx="6400800" cy="1752600"/>
          </a:xfrm>
        </p:spPr>
        <p:txBody>
          <a:bodyPr/>
          <a:lstStyle/>
          <a:p>
            <a:r>
              <a:rPr lang="en-US" dirty="0" smtClean="0">
                <a:solidFill>
                  <a:srgbClr val="FFFF00"/>
                </a:solidFill>
                <a:latin typeface="Algerian" pitchFamily="82" charset="0"/>
              </a:rPr>
              <a:t>A Hero’s Journey </a:t>
            </a:r>
            <a:endParaRPr lang="en-US" dirty="0">
              <a:solidFill>
                <a:srgbClr val="FFFF00"/>
              </a:solidFill>
              <a:latin typeface="Algerian" pitchFamily="82" charset="0"/>
            </a:endParaRPr>
          </a:p>
        </p:txBody>
      </p:sp>
      <p:sp>
        <p:nvSpPr>
          <p:cNvPr id="4" name="TextBox 3"/>
          <p:cNvSpPr txBox="1"/>
          <p:nvPr/>
        </p:nvSpPr>
        <p:spPr>
          <a:xfrm>
            <a:off x="533400" y="6172200"/>
            <a:ext cx="8610600" cy="369332"/>
          </a:xfrm>
          <a:prstGeom prst="rect">
            <a:avLst/>
          </a:prstGeom>
          <a:noFill/>
        </p:spPr>
        <p:txBody>
          <a:bodyPr wrap="square" rtlCol="0">
            <a:spAutoFit/>
          </a:bodyPr>
          <a:lstStyle/>
          <a:p>
            <a:r>
              <a:rPr lang="en-US" dirty="0" smtClean="0">
                <a:solidFill>
                  <a:srgbClr val="FFFF00"/>
                </a:solidFill>
              </a:rPr>
              <a:t>http://www.ifoundries.com/blog/wp-content/uploads/2009/03/journey-image-1.jpg</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153400" cy="2862322"/>
          </a:xfrm>
          <a:prstGeom prst="rect">
            <a:avLst/>
          </a:prstGeom>
          <a:noFill/>
        </p:spPr>
        <p:txBody>
          <a:bodyPr wrap="square" rtlCol="0">
            <a:spAutoFit/>
          </a:bodyPr>
          <a:lstStyle/>
          <a:p>
            <a:pPr marL="0" lvl="1" algn="ctr"/>
            <a:r>
              <a:rPr lang="en-US" sz="3600" b="1" u="sng" dirty="0" smtClean="0">
                <a:latin typeface="Algerian" pitchFamily="82" charset="0"/>
              </a:rPr>
              <a:t>The Revelation</a:t>
            </a:r>
          </a:p>
          <a:p>
            <a:pPr marL="0" lvl="1" algn="ctr"/>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The hero realizes something important about himself and his quest.  </a:t>
            </a:r>
            <a:endParaRPr lang="en-US" sz="3600" dirty="0">
              <a:latin typeface="Algerian" pitchFamily="82" charset="0"/>
            </a:endParaRPr>
          </a:p>
        </p:txBody>
      </p:sp>
      <p:pic>
        <p:nvPicPr>
          <p:cNvPr id="24578" name="Picture 2" descr="http://childrensbook.files.wordpress.com/2008/01/light-bulb-716935.jpg"/>
          <p:cNvPicPr>
            <a:picLocks noChangeAspect="1" noChangeArrowheads="1"/>
          </p:cNvPicPr>
          <p:nvPr/>
        </p:nvPicPr>
        <p:blipFill>
          <a:blip r:embed="rId2" cstate="print"/>
          <a:srcRect/>
          <a:stretch>
            <a:fillRect/>
          </a:stretch>
        </p:blipFill>
        <p:spPr bwMode="auto">
          <a:xfrm>
            <a:off x="2743200" y="3429000"/>
            <a:ext cx="3657600" cy="2852530"/>
          </a:xfrm>
          <a:prstGeom prst="rect">
            <a:avLst/>
          </a:prstGeom>
          <a:noFill/>
        </p:spPr>
      </p:pic>
      <p:sp>
        <p:nvSpPr>
          <p:cNvPr id="7" name="TextBox 6"/>
          <p:cNvSpPr txBox="1"/>
          <p:nvPr/>
        </p:nvSpPr>
        <p:spPr>
          <a:xfrm>
            <a:off x="914400" y="6324600"/>
            <a:ext cx="7467600" cy="381000"/>
          </a:xfrm>
          <a:prstGeom prst="rect">
            <a:avLst/>
          </a:prstGeom>
          <a:noFill/>
        </p:spPr>
        <p:txBody>
          <a:bodyPr wrap="square" rtlCol="0">
            <a:spAutoFit/>
          </a:bodyPr>
          <a:lstStyle/>
          <a:p>
            <a:r>
              <a:rPr lang="en-US" dirty="0" smtClean="0"/>
              <a:t>http://childrensbook.files.wordpress.com/2008/01/light-bulb-716935.jpg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0"/>
            <a:ext cx="4572000" cy="3416320"/>
          </a:xfrm>
          <a:prstGeom prst="rect">
            <a:avLst/>
          </a:prstGeom>
          <a:noFill/>
        </p:spPr>
        <p:txBody>
          <a:bodyPr wrap="square" rtlCol="0">
            <a:spAutoFit/>
          </a:bodyPr>
          <a:lstStyle/>
          <a:p>
            <a:pPr marL="0" lvl="1" algn="ctr"/>
            <a:r>
              <a:rPr lang="en-US" sz="3600" b="1" u="sng" dirty="0" smtClean="0">
                <a:latin typeface="Algerian" pitchFamily="82" charset="0"/>
              </a:rPr>
              <a:t>The Transformation</a:t>
            </a:r>
          </a:p>
          <a:p>
            <a:pPr marL="0" lvl="1" algn="ctr"/>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The hero is changed due to the revelation.  </a:t>
            </a:r>
            <a:endParaRPr lang="en-US" sz="3600" dirty="0">
              <a:latin typeface="Algerian" pitchFamily="82" charset="0"/>
            </a:endParaRPr>
          </a:p>
        </p:txBody>
      </p:sp>
      <p:pic>
        <p:nvPicPr>
          <p:cNvPr id="23556" name="Picture 4" descr="http://mynotetakingnerd.files.wordpress.com/2009/09/transformation-butterfly.jpg"/>
          <p:cNvPicPr>
            <a:picLocks noChangeAspect="1" noChangeArrowheads="1"/>
          </p:cNvPicPr>
          <p:nvPr/>
        </p:nvPicPr>
        <p:blipFill>
          <a:blip r:embed="rId2" cstate="print"/>
          <a:srcRect/>
          <a:stretch>
            <a:fillRect/>
          </a:stretch>
        </p:blipFill>
        <p:spPr bwMode="auto">
          <a:xfrm>
            <a:off x="5486400" y="685800"/>
            <a:ext cx="2667000" cy="4762500"/>
          </a:xfrm>
          <a:prstGeom prst="rect">
            <a:avLst/>
          </a:prstGeom>
          <a:noFill/>
        </p:spPr>
      </p:pic>
      <p:sp>
        <p:nvSpPr>
          <p:cNvPr id="8" name="TextBox 7"/>
          <p:cNvSpPr txBox="1"/>
          <p:nvPr/>
        </p:nvSpPr>
        <p:spPr>
          <a:xfrm>
            <a:off x="5105400" y="5715000"/>
            <a:ext cx="3657600" cy="923330"/>
          </a:xfrm>
          <a:prstGeom prst="rect">
            <a:avLst/>
          </a:prstGeom>
          <a:noFill/>
        </p:spPr>
        <p:txBody>
          <a:bodyPr wrap="square" rtlCol="0">
            <a:spAutoFit/>
          </a:bodyPr>
          <a:lstStyle/>
          <a:p>
            <a:r>
              <a:rPr lang="en-US" dirty="0" smtClean="0"/>
              <a:t>http://mynotetakingnerd.files.wordpress.com/2009/09/transformation-butterfly.jpg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47800"/>
            <a:ext cx="4572000" cy="3970318"/>
          </a:xfrm>
          <a:prstGeom prst="rect">
            <a:avLst/>
          </a:prstGeom>
          <a:noFill/>
        </p:spPr>
        <p:txBody>
          <a:bodyPr wrap="square" rtlCol="0">
            <a:spAutoFit/>
          </a:bodyPr>
          <a:lstStyle/>
          <a:p>
            <a:pPr marL="0" lvl="1" algn="ctr"/>
            <a:r>
              <a:rPr lang="en-US" sz="3600" b="1" u="sng" dirty="0" smtClean="0">
                <a:latin typeface="Algerian" pitchFamily="82" charset="0"/>
              </a:rPr>
              <a:t>The Atonement</a:t>
            </a:r>
          </a:p>
          <a:p>
            <a:pPr marL="0" lvl="1"/>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The hero will </a:t>
            </a:r>
          </a:p>
          <a:p>
            <a:pPr marL="0" lvl="1"/>
            <a:r>
              <a:rPr lang="en-US" sz="3600" dirty="0" smtClean="0">
                <a:latin typeface="Algerian" pitchFamily="82" charset="0"/>
              </a:rPr>
              <a:t>recognizes and accept his wrongs and try to make amends for them. </a:t>
            </a:r>
            <a:endParaRPr lang="en-US" sz="3600" dirty="0">
              <a:latin typeface="Algerian" pitchFamily="82" charset="0"/>
            </a:endParaRPr>
          </a:p>
        </p:txBody>
      </p:sp>
      <p:sp>
        <p:nvSpPr>
          <p:cNvPr id="6" name="TextBox 5"/>
          <p:cNvSpPr txBox="1"/>
          <p:nvPr/>
        </p:nvSpPr>
        <p:spPr>
          <a:xfrm>
            <a:off x="4724400" y="4267200"/>
            <a:ext cx="4114800" cy="1200329"/>
          </a:xfrm>
          <a:prstGeom prst="rect">
            <a:avLst/>
          </a:prstGeom>
          <a:noFill/>
        </p:spPr>
        <p:txBody>
          <a:bodyPr wrap="square" rtlCol="0">
            <a:spAutoFit/>
          </a:bodyPr>
          <a:lstStyle/>
          <a:p>
            <a:r>
              <a:rPr lang="en-US" dirty="0" smtClean="0"/>
              <a:t>http://assets.communityspice.com/bsmthroneofhisglorysummits/assets/Bev%20Pictures/man%20praying%20on%20one%20knee.jpg</a:t>
            </a:r>
            <a:endParaRPr lang="en-US" dirty="0"/>
          </a:p>
        </p:txBody>
      </p:sp>
      <p:pic>
        <p:nvPicPr>
          <p:cNvPr id="23554" name="Picture 2" descr="http://assets.communityspice.com/bsmthroneofhisglorysummits/assets/Bev%20Pictures/man%20praying%20on%20one%20knee.jpg"/>
          <p:cNvPicPr>
            <a:picLocks noChangeAspect="1" noChangeArrowheads="1"/>
          </p:cNvPicPr>
          <p:nvPr/>
        </p:nvPicPr>
        <p:blipFill>
          <a:blip r:embed="rId2" cstate="print"/>
          <a:srcRect/>
          <a:stretch>
            <a:fillRect/>
          </a:stretch>
        </p:blipFill>
        <p:spPr bwMode="auto">
          <a:xfrm>
            <a:off x="4463812" y="304800"/>
            <a:ext cx="4680188" cy="3352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4572000" cy="5632311"/>
          </a:xfrm>
          <a:prstGeom prst="rect">
            <a:avLst/>
          </a:prstGeom>
          <a:noFill/>
        </p:spPr>
        <p:txBody>
          <a:bodyPr wrap="square" rtlCol="0">
            <a:spAutoFit/>
          </a:bodyPr>
          <a:lstStyle/>
          <a:p>
            <a:pPr marL="0" lvl="1" algn="ctr"/>
            <a:r>
              <a:rPr lang="en-US" sz="3600" b="1" u="sng" dirty="0" smtClean="0">
                <a:latin typeface="Algerian" pitchFamily="82" charset="0"/>
              </a:rPr>
              <a:t>The Gift and Return </a:t>
            </a:r>
          </a:p>
          <a:p>
            <a:pPr marL="0" lvl="1" algn="ctr"/>
            <a:endParaRPr lang="en-US" sz="3600" b="1" u="sng" dirty="0" smtClean="0">
              <a:latin typeface="Algerian" pitchFamily="82" charset="0"/>
            </a:endParaRPr>
          </a:p>
          <a:p>
            <a:pPr marL="0" lvl="1" algn="ctr"/>
            <a:r>
              <a:rPr lang="en-US" sz="3600" dirty="0" smtClean="0">
                <a:latin typeface="Algerian" pitchFamily="82" charset="0"/>
              </a:rPr>
              <a:t>The hero learns from his experiences and takes his knowledge back home to share with others. </a:t>
            </a:r>
            <a:endParaRPr lang="en-US" sz="3600" dirty="0">
              <a:latin typeface="Algerian" pitchFamily="82" charset="0"/>
            </a:endParaRPr>
          </a:p>
        </p:txBody>
      </p:sp>
      <p:pic>
        <p:nvPicPr>
          <p:cNvPr id="26626" name="Picture 2" descr="http://www.perannum.co.uk/ist2_2446495_glowing_christmas_gift.jpg"/>
          <p:cNvPicPr>
            <a:picLocks noChangeAspect="1" noChangeArrowheads="1"/>
          </p:cNvPicPr>
          <p:nvPr/>
        </p:nvPicPr>
        <p:blipFill>
          <a:blip r:embed="rId2" cstate="print"/>
          <a:srcRect/>
          <a:stretch>
            <a:fillRect/>
          </a:stretch>
        </p:blipFill>
        <p:spPr bwMode="auto">
          <a:xfrm>
            <a:off x="5257800" y="1828800"/>
            <a:ext cx="3038475" cy="3419475"/>
          </a:xfrm>
          <a:prstGeom prst="rect">
            <a:avLst/>
          </a:prstGeom>
          <a:noFill/>
        </p:spPr>
      </p:pic>
      <p:sp>
        <p:nvSpPr>
          <p:cNvPr id="7" name="TextBox 6"/>
          <p:cNvSpPr txBox="1"/>
          <p:nvPr/>
        </p:nvSpPr>
        <p:spPr>
          <a:xfrm>
            <a:off x="5181600" y="5715000"/>
            <a:ext cx="3276600" cy="923330"/>
          </a:xfrm>
          <a:prstGeom prst="rect">
            <a:avLst/>
          </a:prstGeom>
          <a:noFill/>
        </p:spPr>
        <p:txBody>
          <a:bodyPr wrap="square" rtlCol="0">
            <a:spAutoFit/>
          </a:bodyPr>
          <a:lstStyle/>
          <a:p>
            <a:r>
              <a:rPr lang="en-US" dirty="0" smtClean="0"/>
              <a:t>http://www.perannum.co.uk/ist2_2446495_glowing_christmas_gift.jpg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762000" y="609600"/>
            <a:ext cx="7772400" cy="1143000"/>
          </a:xfrm>
        </p:spPr>
        <p:txBody>
          <a:bodyPr/>
          <a:lstStyle/>
          <a:p>
            <a:pPr eaLnBrk="1" hangingPunct="1">
              <a:defRPr/>
            </a:pPr>
            <a:r>
              <a:rPr lang="en-US" sz="3600" b="1" u="sng" dirty="0" smtClean="0">
                <a:solidFill>
                  <a:srgbClr val="FF0066"/>
                </a:solidFill>
                <a:effectLst>
                  <a:outerShdw blurRad="38100" dist="38100" dir="2700000" algn="tl">
                    <a:srgbClr val="000000"/>
                  </a:outerShdw>
                </a:effectLst>
                <a:latin typeface="Tahoma" pitchFamily="34" charset="0"/>
              </a:rPr>
              <a:t>Courtly Love</a:t>
            </a:r>
          </a:p>
        </p:txBody>
      </p:sp>
      <p:pic>
        <p:nvPicPr>
          <p:cNvPr id="3075" name="Picture 4" descr="love"/>
          <p:cNvPicPr>
            <a:picLocks noChangeAspect="1" noChangeArrowheads="1"/>
          </p:cNvPicPr>
          <p:nvPr/>
        </p:nvPicPr>
        <p:blipFill>
          <a:blip r:embed="rId2" cstate="print"/>
          <a:srcRect/>
          <a:stretch>
            <a:fillRect/>
          </a:stretch>
        </p:blipFill>
        <p:spPr bwMode="auto">
          <a:xfrm>
            <a:off x="1905000" y="1752600"/>
            <a:ext cx="5334000" cy="47894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914400" y="1295400"/>
            <a:ext cx="3810000" cy="4114800"/>
          </a:xfrm>
        </p:spPr>
        <p:txBody>
          <a:bodyPr>
            <a:noAutofit/>
          </a:bodyPr>
          <a:lstStyle/>
          <a:p>
            <a:pPr eaLnBrk="1" hangingPunct="1">
              <a:lnSpc>
                <a:spcPct val="90000"/>
              </a:lnSpc>
              <a:buFontTx/>
              <a:buNone/>
            </a:pPr>
            <a:r>
              <a:rPr lang="en-US" sz="2400" b="1" dirty="0" smtClean="0">
                <a:latin typeface="Tahoma" pitchFamily="34" charset="0"/>
              </a:rPr>
              <a:t>Real life will never arranges itself exactly like a romance. </a:t>
            </a:r>
          </a:p>
          <a:p>
            <a:pPr eaLnBrk="1" hangingPunct="1">
              <a:lnSpc>
                <a:spcPct val="90000"/>
              </a:lnSpc>
              <a:buFontTx/>
              <a:buNone/>
            </a:pPr>
            <a:endParaRPr lang="en-US" sz="2400" b="1" dirty="0" smtClean="0">
              <a:latin typeface="Tahoma" pitchFamily="34" charset="0"/>
            </a:endParaRPr>
          </a:p>
          <a:p>
            <a:pPr eaLnBrk="1" hangingPunct="1">
              <a:lnSpc>
                <a:spcPct val="90000"/>
              </a:lnSpc>
              <a:buFontTx/>
              <a:buNone/>
            </a:pPr>
            <a:r>
              <a:rPr lang="en-US" sz="2400" b="1" dirty="0" smtClean="0">
                <a:latin typeface="Tahoma" pitchFamily="34" charset="0"/>
              </a:rPr>
              <a:t>During “courtship” a woman is in control of the relationship where a man’s obedience and submission inspires him to do great deeds</a:t>
            </a:r>
            <a:endParaRPr lang="en-US" sz="2400" b="1" dirty="0" smtClean="0"/>
          </a:p>
        </p:txBody>
      </p:sp>
      <p:pic>
        <p:nvPicPr>
          <p:cNvPr id="4099" name="Picture 5" descr="ladyandhisknight"/>
          <p:cNvPicPr>
            <a:picLocks noGrp="1" noChangeAspect="1" noChangeArrowheads="1"/>
          </p:cNvPicPr>
          <p:nvPr>
            <p:ph type="clipArt" sz="half" idx="2"/>
          </p:nvPr>
        </p:nvPicPr>
        <p:blipFill>
          <a:blip r:embed="rId2" cstate="print"/>
          <a:srcRect/>
          <a:stretch>
            <a:fillRect/>
          </a:stretch>
        </p:blipFill>
        <p:spPr>
          <a:xfrm>
            <a:off x="5089525" y="1981200"/>
            <a:ext cx="2925763" cy="4114800"/>
          </a:xfrm>
        </p:spPr>
      </p:pic>
      <p:sp>
        <p:nvSpPr>
          <p:cNvPr id="4100" name="Text Box 6"/>
          <p:cNvSpPr txBox="1">
            <a:spLocks noChangeArrowheads="1"/>
          </p:cNvSpPr>
          <p:nvPr/>
        </p:nvSpPr>
        <p:spPr bwMode="auto">
          <a:xfrm>
            <a:off x="5562600" y="1143000"/>
            <a:ext cx="2895600" cy="641350"/>
          </a:xfrm>
          <a:prstGeom prst="rect">
            <a:avLst/>
          </a:prstGeom>
          <a:noFill/>
          <a:ln w="9525">
            <a:noFill/>
            <a:miter lim="800000"/>
            <a:headEnd/>
            <a:tailEnd/>
          </a:ln>
        </p:spPr>
        <p:txBody>
          <a:bodyPr>
            <a:spAutoFit/>
          </a:bodyPr>
          <a:lstStyle/>
          <a:p>
            <a:pPr>
              <a:spcBef>
                <a:spcPct val="50000"/>
              </a:spcBef>
            </a:pPr>
            <a:r>
              <a:rPr lang="en-US" sz="3600" b="1" u="sng">
                <a:solidFill>
                  <a:srgbClr val="FF0066"/>
                </a:solidFill>
                <a:latin typeface="Tahoma" pitchFamily="34" charset="0"/>
              </a:rPr>
              <a:t>Ideal Love</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p:spPr>
        <p:txBody>
          <a:bodyPr/>
          <a:lstStyle/>
          <a:p>
            <a:pPr eaLnBrk="1" hangingPunct="1"/>
            <a:r>
              <a:rPr lang="en-US" sz="3600" b="1" u="sng" dirty="0" smtClean="0">
                <a:solidFill>
                  <a:srgbClr val="FF0066"/>
                </a:solidFill>
                <a:latin typeface="Tahoma" pitchFamily="34" charset="0"/>
              </a:rPr>
              <a:t>History</a:t>
            </a:r>
          </a:p>
        </p:txBody>
      </p:sp>
      <p:sp>
        <p:nvSpPr>
          <p:cNvPr id="5123" name="Rectangle 4"/>
          <p:cNvSpPr>
            <a:spLocks noGrp="1" noChangeArrowheads="1"/>
          </p:cNvSpPr>
          <p:nvPr>
            <p:ph type="body" sz="half" idx="2"/>
          </p:nvPr>
        </p:nvSpPr>
        <p:spPr>
          <a:xfrm>
            <a:off x="4191000" y="1447800"/>
            <a:ext cx="4419600" cy="4038600"/>
          </a:xfrm>
        </p:spPr>
        <p:txBody>
          <a:bodyPr>
            <a:noAutofit/>
          </a:bodyPr>
          <a:lstStyle/>
          <a:p>
            <a:pPr>
              <a:lnSpc>
                <a:spcPct val="90000"/>
              </a:lnSpc>
            </a:pPr>
            <a:r>
              <a:rPr lang="en-US" sz="2400" dirty="0" smtClean="0">
                <a:latin typeface="Tahoma" pitchFamily="34" charset="0"/>
              </a:rPr>
              <a:t>In 1168, Eleanor of Aquitaine left the court of her husband  Henry II and went to Poitou. She was the ruling duchess, and she wielded the power of a feudal lord. She was a beautiful woman with </a:t>
            </a:r>
            <a:r>
              <a:rPr lang="en-US" sz="2400" dirty="0" err="1" smtClean="0">
                <a:latin typeface="Tahoma" pitchFamily="34" charset="0"/>
              </a:rPr>
              <a:t>charm,style</a:t>
            </a:r>
            <a:r>
              <a:rPr lang="en-US" sz="2400" dirty="0" smtClean="0">
                <a:latin typeface="Tahoma" pitchFamily="34" charset="0"/>
              </a:rPr>
              <a:t>, and iron will.</a:t>
            </a:r>
          </a:p>
          <a:p>
            <a:pPr>
              <a:lnSpc>
                <a:spcPct val="90000"/>
              </a:lnSpc>
            </a:pPr>
            <a:r>
              <a:rPr lang="en-US" sz="2400" dirty="0" smtClean="0">
                <a:latin typeface="Tahoma" pitchFamily="34" charset="0"/>
              </a:rPr>
              <a:t>Because of this she was greatly admired. Poets, chroniclers, musicians, philosophers, artists, would flock around her. </a:t>
            </a:r>
          </a:p>
        </p:txBody>
      </p:sp>
      <p:pic>
        <p:nvPicPr>
          <p:cNvPr id="5124" name="Picture 5" descr="480px-Francesco_Hayez_008"/>
          <p:cNvPicPr>
            <a:picLocks noGrp="1" noChangeAspect="1" noChangeArrowheads="1"/>
          </p:cNvPicPr>
          <p:nvPr>
            <p:ph type="clipArt" sz="half" idx="1"/>
          </p:nvPr>
        </p:nvPicPr>
        <p:blipFill>
          <a:blip r:embed="rId2" cstate="print"/>
          <a:srcRect/>
          <a:stretch>
            <a:fillRect/>
          </a:stretch>
        </p:blipFill>
        <p:spPr>
          <a:xfrm>
            <a:off x="941388" y="2362200"/>
            <a:ext cx="2991937" cy="3733800"/>
          </a:xfr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19200"/>
            <a:ext cx="7772400" cy="1143000"/>
          </a:xfrm>
        </p:spPr>
        <p:txBody>
          <a:bodyPr/>
          <a:lstStyle/>
          <a:p>
            <a:pPr eaLnBrk="1" hangingPunct="1"/>
            <a:r>
              <a:rPr lang="en-US" sz="3600" b="1" u="sng" smtClean="0">
                <a:solidFill>
                  <a:srgbClr val="FF0066"/>
                </a:solidFill>
              </a:rPr>
              <a:t>The Stages of Courtly Love</a:t>
            </a:r>
          </a:p>
        </p:txBody>
      </p:sp>
      <p:sp>
        <p:nvSpPr>
          <p:cNvPr id="7171" name="Rectangle 3"/>
          <p:cNvSpPr>
            <a:spLocks noGrp="1" noChangeArrowheads="1"/>
          </p:cNvSpPr>
          <p:nvPr>
            <p:ph type="body" idx="1"/>
          </p:nvPr>
        </p:nvSpPr>
        <p:spPr>
          <a:xfrm>
            <a:off x="838200" y="2438400"/>
            <a:ext cx="7772400" cy="4114800"/>
          </a:xfrm>
        </p:spPr>
        <p:txBody>
          <a:bodyPr/>
          <a:lstStyle/>
          <a:p>
            <a:pPr algn="ctr" eaLnBrk="1" hangingPunct="1"/>
            <a:r>
              <a:rPr lang="en-US" sz="2000" smtClean="0">
                <a:latin typeface="Tahoma" pitchFamily="34" charset="0"/>
              </a:rPr>
              <a:t>Attraction to the lady, usually via eyes/glance </a:t>
            </a:r>
          </a:p>
          <a:p>
            <a:pPr algn="ctr" eaLnBrk="1" hangingPunct="1"/>
            <a:r>
              <a:rPr lang="en-US" sz="2000" smtClean="0">
                <a:latin typeface="Tahoma" pitchFamily="34" charset="0"/>
              </a:rPr>
              <a:t>Worship of the lady from afar </a:t>
            </a:r>
          </a:p>
          <a:p>
            <a:pPr algn="ctr" eaLnBrk="1" hangingPunct="1"/>
            <a:r>
              <a:rPr lang="en-US" sz="2000" smtClean="0">
                <a:latin typeface="Tahoma" pitchFamily="34" charset="0"/>
              </a:rPr>
              <a:t>Declaration of passionate devotion </a:t>
            </a:r>
          </a:p>
          <a:p>
            <a:pPr algn="ctr" eaLnBrk="1" hangingPunct="1"/>
            <a:r>
              <a:rPr lang="en-US" sz="2000" smtClean="0">
                <a:latin typeface="Tahoma" pitchFamily="34" charset="0"/>
              </a:rPr>
              <a:t>Virtuous rejection by the lady </a:t>
            </a:r>
          </a:p>
          <a:p>
            <a:pPr algn="ctr" eaLnBrk="1" hangingPunct="1"/>
            <a:r>
              <a:rPr lang="en-US" sz="2000" smtClean="0">
                <a:latin typeface="Tahoma" pitchFamily="34" charset="0"/>
              </a:rPr>
              <a:t>Renewed wooing with oaths of virtue and eternal fealty </a:t>
            </a:r>
          </a:p>
          <a:p>
            <a:pPr algn="ctr" eaLnBrk="1" hangingPunct="1"/>
            <a:r>
              <a:rPr lang="en-US" sz="2000" smtClean="0">
                <a:latin typeface="Tahoma" pitchFamily="34" charset="0"/>
              </a:rPr>
              <a:t>Moans of approaching death from unsatisfied desire (and other physical manifestations of lovesickness) </a:t>
            </a:r>
          </a:p>
          <a:p>
            <a:pPr algn="ctr" eaLnBrk="1" hangingPunct="1"/>
            <a:r>
              <a:rPr lang="en-US" sz="2000" smtClean="0">
                <a:latin typeface="Tahoma" pitchFamily="34" charset="0"/>
              </a:rPr>
              <a:t>Heroic deeds of valor which win the lady's heart </a:t>
            </a:r>
          </a:p>
          <a:p>
            <a:pPr algn="ctr" eaLnBrk="1" hangingPunct="1"/>
            <a:r>
              <a:rPr lang="en-US" sz="2000" smtClean="0">
                <a:latin typeface="Tahoma" pitchFamily="34" charset="0"/>
              </a:rPr>
              <a:t>Consummation of the secret love </a:t>
            </a:r>
          </a:p>
          <a:p>
            <a:pPr algn="ctr" eaLnBrk="1" hangingPunct="1"/>
            <a:r>
              <a:rPr lang="en-US" sz="2000" smtClean="0">
                <a:latin typeface="Tahoma" pitchFamily="34" charset="0"/>
              </a:rPr>
              <a:t>Endless adventures and subterfuges avoiding detection</a:t>
            </a:r>
            <a:r>
              <a:rPr lang="en-US" sz="2400" smtClean="0"/>
              <a:t> </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686800" cy="1371600"/>
          </a:xfrm>
        </p:spPr>
        <p:txBody>
          <a:bodyPr>
            <a:normAutofit fontScale="90000"/>
          </a:bodyPr>
          <a:lstStyle/>
          <a:p>
            <a:pPr eaLnBrk="1" hangingPunct="1"/>
            <a:r>
              <a:rPr lang="en-US" sz="3600" b="1" u="sng" smtClean="0">
                <a:solidFill>
                  <a:srgbClr val="FF0000"/>
                </a:solidFill>
                <a:latin typeface="Tahoma" pitchFamily="34" charset="0"/>
              </a:rPr>
              <a:t>The Twelve Rules of Love from The Art of Courtly Love by Andreas Capellanus</a:t>
            </a:r>
            <a:r>
              <a:rPr lang="en-US" sz="3400" smtClean="0"/>
              <a:t/>
            </a:r>
            <a:br>
              <a:rPr lang="en-US" sz="3400" smtClean="0"/>
            </a:br>
            <a:endParaRPr lang="en-US" sz="3400" smtClean="0"/>
          </a:p>
        </p:txBody>
      </p:sp>
      <p:sp>
        <p:nvSpPr>
          <p:cNvPr id="8195" name="Rectangle 3"/>
          <p:cNvSpPr>
            <a:spLocks noGrp="1" noChangeArrowheads="1"/>
          </p:cNvSpPr>
          <p:nvPr>
            <p:ph type="body" idx="1"/>
          </p:nvPr>
        </p:nvSpPr>
        <p:spPr>
          <a:xfrm>
            <a:off x="685800" y="1981200"/>
            <a:ext cx="5105400" cy="4114800"/>
          </a:xfrm>
        </p:spPr>
        <p:txBody>
          <a:bodyPr>
            <a:normAutofit lnSpcReduction="10000"/>
          </a:bodyPr>
          <a:lstStyle/>
          <a:p>
            <a:pPr eaLnBrk="1" hangingPunct="1">
              <a:lnSpc>
                <a:spcPct val="90000"/>
              </a:lnSpc>
            </a:pPr>
            <a:r>
              <a:rPr lang="en-US" sz="2800" smtClean="0">
                <a:latin typeface="Tahoma" pitchFamily="34" charset="0"/>
              </a:rPr>
              <a:t>1. Thou shalt avoid avarice like the deadly pestilence and shalt embrace its opposite. </a:t>
            </a:r>
          </a:p>
          <a:p>
            <a:pPr eaLnBrk="1" hangingPunct="1">
              <a:lnSpc>
                <a:spcPct val="90000"/>
              </a:lnSpc>
            </a:pPr>
            <a:r>
              <a:rPr lang="en-US" sz="2800" smtClean="0">
                <a:latin typeface="Tahoma" pitchFamily="34" charset="0"/>
              </a:rPr>
              <a:t>2. Thou shalt keep thyself chaste for the sake of her whom thou lovest. </a:t>
            </a:r>
          </a:p>
          <a:p>
            <a:pPr eaLnBrk="1" hangingPunct="1">
              <a:lnSpc>
                <a:spcPct val="90000"/>
              </a:lnSpc>
            </a:pPr>
            <a:r>
              <a:rPr lang="en-US" sz="2800" smtClean="0">
                <a:latin typeface="Tahoma" pitchFamily="34" charset="0"/>
              </a:rPr>
              <a:t>3. Thou shalt not knowingly strive to break up a correct love affair that someone else is engaged in. </a:t>
            </a:r>
          </a:p>
        </p:txBody>
      </p:sp>
      <p:pic>
        <p:nvPicPr>
          <p:cNvPr id="8196" name="Picture 4" descr="pica1x"/>
          <p:cNvPicPr>
            <a:picLocks noChangeAspect="1" noChangeArrowheads="1"/>
          </p:cNvPicPr>
          <p:nvPr/>
        </p:nvPicPr>
        <p:blipFill>
          <a:blip r:embed="rId2" cstate="print"/>
          <a:srcRect/>
          <a:stretch>
            <a:fillRect/>
          </a:stretch>
        </p:blipFill>
        <p:spPr bwMode="auto">
          <a:xfrm>
            <a:off x="5943600" y="2133600"/>
            <a:ext cx="2982913" cy="42862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686800" cy="1371600"/>
          </a:xfrm>
        </p:spPr>
        <p:txBody>
          <a:bodyPr>
            <a:normAutofit fontScale="90000"/>
          </a:bodyPr>
          <a:lstStyle/>
          <a:p>
            <a:pPr eaLnBrk="1" hangingPunct="1"/>
            <a:r>
              <a:rPr lang="en-US" sz="3600" b="1" u="sng" smtClean="0">
                <a:solidFill>
                  <a:srgbClr val="FF0000"/>
                </a:solidFill>
                <a:latin typeface="Tahoma" pitchFamily="34" charset="0"/>
              </a:rPr>
              <a:t>The Twelve Rules of Love from The Art of Courtly Love by Andreas Capellanus</a:t>
            </a:r>
            <a:r>
              <a:rPr lang="en-US" sz="3400" smtClean="0"/>
              <a:t/>
            </a:r>
            <a:br>
              <a:rPr lang="en-US" sz="3400" smtClean="0"/>
            </a:br>
            <a:endParaRPr lang="en-US" sz="3400" smtClean="0"/>
          </a:p>
        </p:txBody>
      </p:sp>
      <p:sp>
        <p:nvSpPr>
          <p:cNvPr id="9219" name="Rectangle 3"/>
          <p:cNvSpPr>
            <a:spLocks noGrp="1" noChangeArrowheads="1"/>
          </p:cNvSpPr>
          <p:nvPr>
            <p:ph type="body" idx="1"/>
          </p:nvPr>
        </p:nvSpPr>
        <p:spPr>
          <a:xfrm>
            <a:off x="685800" y="1981200"/>
            <a:ext cx="5105400" cy="4114800"/>
          </a:xfrm>
        </p:spPr>
        <p:txBody>
          <a:bodyPr/>
          <a:lstStyle/>
          <a:p>
            <a:pPr eaLnBrk="1" hangingPunct="1">
              <a:lnSpc>
                <a:spcPct val="90000"/>
              </a:lnSpc>
            </a:pPr>
            <a:r>
              <a:rPr lang="en-US" smtClean="0">
                <a:latin typeface="Tahoma" pitchFamily="34" charset="0"/>
              </a:rPr>
              <a:t>4. Thou shalt not chose for thy love anyone whom a natural sense of shame forbids thee to marry. </a:t>
            </a:r>
          </a:p>
          <a:p>
            <a:pPr eaLnBrk="1" hangingPunct="1">
              <a:lnSpc>
                <a:spcPct val="90000"/>
              </a:lnSpc>
            </a:pPr>
            <a:r>
              <a:rPr lang="en-US" smtClean="0">
                <a:latin typeface="Tahoma" pitchFamily="34" charset="0"/>
              </a:rPr>
              <a:t>5. Be mindful completely to avoid falsehood. </a:t>
            </a:r>
          </a:p>
          <a:p>
            <a:pPr eaLnBrk="1" hangingPunct="1">
              <a:lnSpc>
                <a:spcPct val="90000"/>
              </a:lnSpc>
            </a:pPr>
            <a:endParaRPr lang="en-US" sz="2000" smtClean="0">
              <a:latin typeface="Tahoma" pitchFamily="34" charset="0"/>
            </a:endParaRPr>
          </a:p>
        </p:txBody>
      </p:sp>
      <p:pic>
        <p:nvPicPr>
          <p:cNvPr id="9220" name="Picture 4" descr="pica1x"/>
          <p:cNvPicPr>
            <a:picLocks noChangeAspect="1" noChangeArrowheads="1"/>
          </p:cNvPicPr>
          <p:nvPr/>
        </p:nvPicPr>
        <p:blipFill>
          <a:blip r:embed="rId2" cstate="print"/>
          <a:srcRect/>
          <a:stretch>
            <a:fillRect/>
          </a:stretch>
        </p:blipFill>
        <p:spPr bwMode="auto">
          <a:xfrm>
            <a:off x="5943600" y="2133600"/>
            <a:ext cx="2982913" cy="42862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685800"/>
            <a:ext cx="5562600" cy="830997"/>
          </a:xfrm>
          <a:prstGeom prst="rect">
            <a:avLst/>
          </a:prstGeom>
          <a:noFill/>
        </p:spPr>
        <p:txBody>
          <a:bodyPr wrap="square" rtlCol="0">
            <a:spAutoFit/>
          </a:bodyPr>
          <a:lstStyle/>
          <a:p>
            <a:r>
              <a:rPr lang="en-US" sz="4800" dirty="0" smtClean="0">
                <a:latin typeface="Algerian" pitchFamily="82" charset="0"/>
              </a:rPr>
              <a:t>The Quest </a:t>
            </a:r>
            <a:endParaRPr lang="en-US" sz="4800" dirty="0"/>
          </a:p>
        </p:txBody>
      </p:sp>
      <p:sp>
        <p:nvSpPr>
          <p:cNvPr id="5" name="TextBox 4"/>
          <p:cNvSpPr txBox="1"/>
          <p:nvPr/>
        </p:nvSpPr>
        <p:spPr>
          <a:xfrm>
            <a:off x="914400" y="2362200"/>
            <a:ext cx="7620000" cy="4031873"/>
          </a:xfrm>
          <a:prstGeom prst="rect">
            <a:avLst/>
          </a:prstGeom>
          <a:noFill/>
        </p:spPr>
        <p:txBody>
          <a:bodyPr wrap="square" rtlCol="0">
            <a:spAutoFit/>
          </a:bodyPr>
          <a:lstStyle/>
          <a:p>
            <a:pPr>
              <a:buFont typeface="Arial" pitchFamily="34" charset="0"/>
              <a:buChar char="•"/>
            </a:pPr>
            <a:r>
              <a:rPr lang="en-US" sz="3200" dirty="0" smtClean="0">
                <a:latin typeface="Algerian" pitchFamily="82" charset="0"/>
              </a:rPr>
              <a:t> A Journey in which the hero goes in search of something valuable</a:t>
            </a:r>
          </a:p>
          <a:p>
            <a:pPr>
              <a:buFont typeface="Arial" pitchFamily="34" charset="0"/>
              <a:buChar char="•"/>
            </a:pPr>
            <a:endParaRPr lang="en-US" sz="3200" dirty="0">
              <a:latin typeface="Algerian" pitchFamily="82" charset="0"/>
            </a:endParaRPr>
          </a:p>
          <a:p>
            <a:pPr>
              <a:buFont typeface="Arial" pitchFamily="34" charset="0"/>
              <a:buChar char="•"/>
            </a:pPr>
            <a:r>
              <a:rPr lang="en-US" sz="3200" dirty="0" smtClean="0">
                <a:latin typeface="Algerian" pitchFamily="82" charset="0"/>
              </a:rPr>
              <a:t>What he finds is often not exactly what he was looking for</a:t>
            </a:r>
          </a:p>
          <a:p>
            <a:pPr>
              <a:buFont typeface="Arial" pitchFamily="34" charset="0"/>
              <a:buChar char="•"/>
            </a:pPr>
            <a:endParaRPr lang="en-US" sz="3200" dirty="0">
              <a:latin typeface="Algerian" pitchFamily="82" charset="0"/>
            </a:endParaRPr>
          </a:p>
          <a:p>
            <a:pPr>
              <a:buFont typeface="Arial" pitchFamily="34" charset="0"/>
              <a:buChar char="•"/>
            </a:pPr>
            <a:r>
              <a:rPr lang="en-US" sz="3200" dirty="0" smtClean="0">
                <a:latin typeface="Algerian" pitchFamily="82" charset="0"/>
              </a:rPr>
              <a:t>It is still of great value</a:t>
            </a:r>
          </a:p>
          <a:p>
            <a:endParaRPr lang="en-US" sz="3200" dirty="0">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b="1" u="sng" smtClean="0">
                <a:solidFill>
                  <a:srgbClr val="FF0000"/>
                </a:solidFill>
                <a:latin typeface="Tahoma" pitchFamily="34" charset="0"/>
              </a:rPr>
              <a:t>Rules continued</a:t>
            </a:r>
          </a:p>
        </p:txBody>
      </p:sp>
      <p:sp>
        <p:nvSpPr>
          <p:cNvPr id="10243" name="Rectangle 3"/>
          <p:cNvSpPr>
            <a:spLocks noGrp="1" noChangeArrowheads="1"/>
          </p:cNvSpPr>
          <p:nvPr>
            <p:ph type="body" idx="1"/>
          </p:nvPr>
        </p:nvSpPr>
        <p:spPr>
          <a:xfrm>
            <a:off x="4114800" y="1981200"/>
            <a:ext cx="4343400" cy="4114800"/>
          </a:xfrm>
        </p:spPr>
        <p:txBody>
          <a:bodyPr>
            <a:normAutofit lnSpcReduction="10000"/>
          </a:bodyPr>
          <a:lstStyle/>
          <a:p>
            <a:pPr eaLnBrk="1" hangingPunct="1">
              <a:lnSpc>
                <a:spcPct val="90000"/>
              </a:lnSpc>
            </a:pPr>
            <a:r>
              <a:rPr lang="en-US" sz="2400" smtClean="0">
                <a:latin typeface="Tahoma" pitchFamily="34" charset="0"/>
              </a:rPr>
              <a:t>6. Thou shalt not have many who know of thy love affair. </a:t>
            </a:r>
          </a:p>
          <a:p>
            <a:pPr eaLnBrk="1" hangingPunct="1">
              <a:lnSpc>
                <a:spcPct val="90000"/>
              </a:lnSpc>
            </a:pPr>
            <a:r>
              <a:rPr lang="en-US" sz="2400" smtClean="0">
                <a:latin typeface="Tahoma" pitchFamily="34" charset="0"/>
              </a:rPr>
              <a:t>7. Being obedient in all things to the commands of ladies, thou shalt ever strive to ally thyself to the service of Love. </a:t>
            </a:r>
          </a:p>
          <a:p>
            <a:pPr eaLnBrk="1" hangingPunct="1">
              <a:lnSpc>
                <a:spcPct val="90000"/>
              </a:lnSpc>
            </a:pPr>
            <a:r>
              <a:rPr lang="en-US" sz="2400" smtClean="0">
                <a:latin typeface="Tahoma" pitchFamily="34" charset="0"/>
              </a:rPr>
              <a:t>8. In giving and receiving love's solaces let modesty be ever present. </a:t>
            </a:r>
          </a:p>
          <a:p>
            <a:pPr eaLnBrk="1" hangingPunct="1">
              <a:lnSpc>
                <a:spcPct val="90000"/>
              </a:lnSpc>
            </a:pPr>
            <a:r>
              <a:rPr lang="en-US" sz="2400" smtClean="0">
                <a:latin typeface="Tahoma" pitchFamily="34" charset="0"/>
              </a:rPr>
              <a:t>9. Thou shalt speak no evil. </a:t>
            </a:r>
          </a:p>
        </p:txBody>
      </p:sp>
      <p:pic>
        <p:nvPicPr>
          <p:cNvPr id="10244" name="Picture 4" descr="picb1x"/>
          <p:cNvPicPr>
            <a:picLocks noChangeAspect="1" noChangeArrowheads="1"/>
          </p:cNvPicPr>
          <p:nvPr/>
        </p:nvPicPr>
        <p:blipFill>
          <a:blip r:embed="rId2" cstate="print"/>
          <a:srcRect/>
          <a:stretch>
            <a:fillRect/>
          </a:stretch>
        </p:blipFill>
        <p:spPr bwMode="auto">
          <a:xfrm>
            <a:off x="838200" y="1981200"/>
            <a:ext cx="2932113" cy="4241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b="1" u="sng" smtClean="0">
                <a:solidFill>
                  <a:srgbClr val="FF0000"/>
                </a:solidFill>
                <a:latin typeface="Tahoma" pitchFamily="34" charset="0"/>
              </a:rPr>
              <a:t>Rules continued</a:t>
            </a:r>
          </a:p>
        </p:txBody>
      </p:sp>
      <p:sp>
        <p:nvSpPr>
          <p:cNvPr id="11267" name="Rectangle 3"/>
          <p:cNvSpPr>
            <a:spLocks noGrp="1" noChangeArrowheads="1"/>
          </p:cNvSpPr>
          <p:nvPr>
            <p:ph type="body" idx="1"/>
          </p:nvPr>
        </p:nvSpPr>
        <p:spPr>
          <a:xfrm>
            <a:off x="4114800" y="1981200"/>
            <a:ext cx="4343400" cy="4114800"/>
          </a:xfrm>
        </p:spPr>
        <p:txBody>
          <a:bodyPr/>
          <a:lstStyle/>
          <a:p>
            <a:pPr eaLnBrk="1" hangingPunct="1">
              <a:lnSpc>
                <a:spcPct val="90000"/>
              </a:lnSpc>
            </a:pPr>
            <a:r>
              <a:rPr lang="en-US" sz="2400" smtClean="0">
                <a:latin typeface="Tahoma" pitchFamily="34" charset="0"/>
              </a:rPr>
              <a:t>10. Thou shalt not be a revealer of love affairs. </a:t>
            </a:r>
          </a:p>
          <a:p>
            <a:pPr eaLnBrk="1" hangingPunct="1">
              <a:lnSpc>
                <a:spcPct val="90000"/>
              </a:lnSpc>
            </a:pPr>
            <a:r>
              <a:rPr lang="en-US" sz="2400" smtClean="0">
                <a:latin typeface="Tahoma" pitchFamily="34" charset="0"/>
              </a:rPr>
              <a:t>11. Thou shalt be in all things polite and courteous. </a:t>
            </a:r>
          </a:p>
          <a:p>
            <a:pPr eaLnBrk="1" hangingPunct="1">
              <a:lnSpc>
                <a:spcPct val="90000"/>
              </a:lnSpc>
            </a:pPr>
            <a:r>
              <a:rPr lang="en-US" sz="2400" smtClean="0">
                <a:latin typeface="Tahoma" pitchFamily="34" charset="0"/>
              </a:rPr>
              <a:t>12. In practicing the solaces of love thou shalt not exceed the desires of thy lover.</a:t>
            </a:r>
          </a:p>
          <a:p>
            <a:pPr eaLnBrk="1" hangingPunct="1">
              <a:lnSpc>
                <a:spcPct val="90000"/>
              </a:lnSpc>
            </a:pPr>
            <a:endParaRPr lang="en-US" sz="2400" smtClean="0">
              <a:latin typeface="Tahoma" pitchFamily="34" charset="0"/>
            </a:endParaRPr>
          </a:p>
          <a:p>
            <a:pPr eaLnBrk="1" hangingPunct="1">
              <a:lnSpc>
                <a:spcPct val="90000"/>
              </a:lnSpc>
            </a:pPr>
            <a:endParaRPr lang="en-US" sz="2400" smtClean="0">
              <a:latin typeface="Tahoma" pitchFamily="34" charset="0"/>
            </a:endParaRPr>
          </a:p>
        </p:txBody>
      </p:sp>
      <p:pic>
        <p:nvPicPr>
          <p:cNvPr id="11268" name="Picture 4" descr="picb1x"/>
          <p:cNvPicPr>
            <a:picLocks noChangeAspect="1" noChangeArrowheads="1"/>
          </p:cNvPicPr>
          <p:nvPr/>
        </p:nvPicPr>
        <p:blipFill>
          <a:blip r:embed="rId2" cstate="print"/>
          <a:srcRect/>
          <a:stretch>
            <a:fillRect/>
          </a:stretch>
        </p:blipFill>
        <p:spPr bwMode="auto">
          <a:xfrm>
            <a:off x="838200" y="1981200"/>
            <a:ext cx="2932113" cy="4241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3600" b="1" u="sng" smtClean="0">
                <a:solidFill>
                  <a:srgbClr val="FF0000"/>
                </a:solidFill>
                <a:latin typeface="Tahoma" pitchFamily="34" charset="0"/>
              </a:rPr>
              <a:t>Six "Not so good" Things About Courtly Love</a:t>
            </a:r>
          </a:p>
        </p:txBody>
      </p:sp>
      <p:sp>
        <p:nvSpPr>
          <p:cNvPr id="12291" name="Rectangle 3"/>
          <p:cNvSpPr>
            <a:spLocks noGrp="1" noChangeArrowheads="1"/>
          </p:cNvSpPr>
          <p:nvPr>
            <p:ph type="body" idx="1"/>
          </p:nvPr>
        </p:nvSpPr>
        <p:spPr/>
        <p:txBody>
          <a:bodyPr/>
          <a:lstStyle/>
          <a:p>
            <a:pPr eaLnBrk="1" hangingPunct="1">
              <a:lnSpc>
                <a:spcPct val="90000"/>
              </a:lnSpc>
            </a:pPr>
            <a:r>
              <a:rPr lang="en-US" smtClean="0">
                <a:latin typeface="Tahoma" pitchFamily="34" charset="0"/>
              </a:rPr>
              <a:t>1. Unrealistic</a:t>
            </a:r>
          </a:p>
          <a:p>
            <a:pPr eaLnBrk="1" hangingPunct="1">
              <a:lnSpc>
                <a:spcPct val="90000"/>
              </a:lnSpc>
            </a:pPr>
            <a:r>
              <a:rPr lang="en-US" smtClean="0">
                <a:latin typeface="Tahoma" pitchFamily="34" charset="0"/>
              </a:rPr>
              <a:t>Typically the courtly love relationship was not between husband and wife. </a:t>
            </a:r>
          </a:p>
          <a:p>
            <a:pPr eaLnBrk="1" hangingPunct="1">
              <a:lnSpc>
                <a:spcPct val="90000"/>
              </a:lnSpc>
            </a:pPr>
            <a:r>
              <a:rPr lang="en-US" smtClean="0">
                <a:latin typeface="Tahoma" pitchFamily="34" charset="0"/>
              </a:rPr>
              <a:t>2. Adulterous</a:t>
            </a:r>
          </a:p>
          <a:p>
            <a:pPr eaLnBrk="1" hangingPunct="1">
              <a:lnSpc>
                <a:spcPct val="90000"/>
              </a:lnSpc>
            </a:pPr>
            <a:r>
              <a:rPr lang="en-US" smtClean="0">
                <a:latin typeface="Tahoma" pitchFamily="34" charset="0"/>
              </a:rPr>
              <a:t>Although this aspect bothers modern readers more than past readers.</a:t>
            </a:r>
          </a:p>
          <a:p>
            <a:pPr eaLnBrk="1" hangingPunct="1">
              <a:lnSpc>
                <a:spcPct val="90000"/>
              </a:lnSpc>
            </a:pPr>
            <a:r>
              <a:rPr lang="en-US" smtClean="0">
                <a:latin typeface="Tahoma" pitchFamily="34" charset="0"/>
              </a:rPr>
              <a:t>3. Put women on an inaccessible pedestal</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z="3600" b="1" u="sng" smtClean="0">
                <a:solidFill>
                  <a:srgbClr val="FF0000"/>
                </a:solidFill>
                <a:latin typeface="Tahoma" pitchFamily="34" charset="0"/>
              </a:rPr>
              <a:t>Six "Not so good" Things About Courtly Love</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latin typeface="Tahoma" pitchFamily="34" charset="0"/>
              </a:rPr>
              <a:t>4. In some situations, it enabled the knight from reaching his full potential.</a:t>
            </a:r>
          </a:p>
          <a:p>
            <a:pPr eaLnBrk="1" hangingPunct="1">
              <a:lnSpc>
                <a:spcPct val="90000"/>
              </a:lnSpc>
            </a:pPr>
            <a:r>
              <a:rPr lang="en-US" smtClean="0">
                <a:latin typeface="Tahoma" pitchFamily="34" charset="0"/>
              </a:rPr>
              <a:t>- Ex: Guinevere and Lancelot</a:t>
            </a:r>
          </a:p>
          <a:p>
            <a:pPr eaLnBrk="1" hangingPunct="1">
              <a:lnSpc>
                <a:spcPct val="90000"/>
              </a:lnSpc>
            </a:pPr>
            <a:r>
              <a:rPr lang="en-US" smtClean="0">
                <a:latin typeface="Tahoma" pitchFamily="34" charset="0"/>
              </a:rPr>
              <a:t>5. Distraction</a:t>
            </a:r>
          </a:p>
          <a:p>
            <a:pPr eaLnBrk="1" hangingPunct="1">
              <a:lnSpc>
                <a:spcPct val="90000"/>
              </a:lnSpc>
            </a:pPr>
            <a:r>
              <a:rPr lang="en-US" smtClean="0">
                <a:latin typeface="Tahoma" pitchFamily="34" charset="0"/>
              </a:rPr>
              <a:t>6. Suffering symptoms of love</a:t>
            </a:r>
          </a:p>
          <a:p>
            <a:pPr eaLnBrk="1" hangingPunct="1">
              <a:lnSpc>
                <a:spcPct val="90000"/>
              </a:lnSpc>
            </a:pPr>
            <a:endParaRPr lang="en-US" smtClean="0">
              <a:latin typeface="Tahoma" pitchFamily="34"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3600" b="1" u="sng" smtClean="0">
                <a:solidFill>
                  <a:srgbClr val="FFFF00"/>
                </a:solidFill>
                <a:latin typeface="Tahoma" pitchFamily="34" charset="0"/>
              </a:rPr>
              <a:t>The Literary Convention of Courtly Love </a:t>
            </a:r>
          </a:p>
        </p:txBody>
      </p:sp>
      <p:sp>
        <p:nvSpPr>
          <p:cNvPr id="14339" name="Rectangle 3"/>
          <p:cNvSpPr>
            <a:spLocks noGrp="1" noChangeArrowheads="1"/>
          </p:cNvSpPr>
          <p:nvPr>
            <p:ph type="body" idx="1"/>
          </p:nvPr>
        </p:nvSpPr>
        <p:spPr>
          <a:xfrm>
            <a:off x="685800" y="1981200"/>
            <a:ext cx="5943600" cy="4114800"/>
          </a:xfrm>
        </p:spPr>
        <p:txBody>
          <a:bodyPr/>
          <a:lstStyle/>
          <a:p>
            <a:pPr eaLnBrk="1" hangingPunct="1"/>
            <a:r>
              <a:rPr lang="en-US" sz="2000" smtClean="0">
                <a:latin typeface="Tahoma" pitchFamily="34" charset="0"/>
              </a:rPr>
              <a:t>- In France and England, courtly love became a central theme of lyric and epic poetry. </a:t>
            </a:r>
            <a:br>
              <a:rPr lang="en-US" sz="2000" smtClean="0">
                <a:latin typeface="Tahoma" pitchFamily="34" charset="0"/>
              </a:rPr>
            </a:br>
            <a:endParaRPr lang="en-US" sz="2000" smtClean="0">
              <a:latin typeface="Tahoma" pitchFamily="34" charset="0"/>
            </a:endParaRPr>
          </a:p>
          <a:p>
            <a:pPr eaLnBrk="1" hangingPunct="1"/>
            <a:r>
              <a:rPr lang="en-US" sz="2000" smtClean="0">
                <a:latin typeface="Tahoma" pitchFamily="34" charset="0"/>
              </a:rPr>
              <a:t>- The literary convention of courtly love appears in works of most of the major authors of the Middle Ages including Geoffrey Chaucer (Canterbury Tales).  </a:t>
            </a:r>
            <a:br>
              <a:rPr lang="en-US" sz="2000" smtClean="0">
                <a:latin typeface="Tahoma" pitchFamily="34" charset="0"/>
              </a:rPr>
            </a:br>
            <a:endParaRPr lang="en-US" sz="2000" smtClean="0">
              <a:latin typeface="Tahoma" pitchFamily="34" charset="0"/>
            </a:endParaRPr>
          </a:p>
          <a:p>
            <a:pPr eaLnBrk="1" hangingPunct="1"/>
            <a:r>
              <a:rPr lang="en-US" sz="2000" smtClean="0">
                <a:latin typeface="Tahoma" pitchFamily="34" charset="0"/>
              </a:rPr>
              <a:t>- Courtly love conventions are found in the medieval genres of lyric, the allegory and the Romance (such as Sir Gawain and the Green Knight) </a:t>
            </a:r>
          </a:p>
        </p:txBody>
      </p:sp>
      <p:pic>
        <p:nvPicPr>
          <p:cNvPr id="14340" name="Picture 5" descr="ivorybx"/>
          <p:cNvPicPr>
            <a:picLocks noChangeAspect="1" noChangeArrowheads="1"/>
          </p:cNvPicPr>
          <p:nvPr/>
        </p:nvPicPr>
        <p:blipFill>
          <a:blip r:embed="rId2" cstate="print"/>
          <a:srcRect/>
          <a:stretch>
            <a:fillRect/>
          </a:stretch>
        </p:blipFill>
        <p:spPr bwMode="auto">
          <a:xfrm>
            <a:off x="6553200" y="2286000"/>
            <a:ext cx="2354263" cy="35925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3600" b="1" u="sng" smtClean="0">
                <a:solidFill>
                  <a:srgbClr val="FFFF00"/>
                </a:solidFill>
              </a:rPr>
              <a:t>Courtly Love in Sir Gawain and the Green Knight</a:t>
            </a:r>
            <a:r>
              <a:rPr lang="en-US" sz="3600" b="1" u="sng" smtClean="0">
                <a:solidFill>
                  <a:srgbClr val="FFFF00"/>
                </a:solidFill>
                <a:latin typeface="Tahoma" pitchFamily="34" charset="0"/>
              </a:rPr>
              <a:t> </a:t>
            </a:r>
            <a:endParaRPr lang="en-US" sz="3600" b="1" u="sng" smtClean="0">
              <a:solidFill>
                <a:srgbClr val="FFFF00"/>
              </a:solidFill>
            </a:endParaRPr>
          </a:p>
        </p:txBody>
      </p:sp>
      <p:sp>
        <p:nvSpPr>
          <p:cNvPr id="16387" name="Rectangle 3"/>
          <p:cNvSpPr>
            <a:spLocks noGrp="1" noChangeArrowheads="1"/>
          </p:cNvSpPr>
          <p:nvPr>
            <p:ph type="body" idx="1"/>
          </p:nvPr>
        </p:nvSpPr>
        <p:spPr>
          <a:xfrm>
            <a:off x="533400" y="1524000"/>
            <a:ext cx="5334000" cy="4267200"/>
          </a:xfrm>
        </p:spPr>
        <p:txBody>
          <a:bodyPr>
            <a:normAutofit fontScale="92500"/>
          </a:bodyPr>
          <a:lstStyle/>
          <a:p>
            <a:pPr eaLnBrk="1" hangingPunct="1">
              <a:lnSpc>
                <a:spcPct val="90000"/>
              </a:lnSpc>
              <a:buNone/>
            </a:pPr>
            <a:r>
              <a:rPr lang="en-US" sz="2000" dirty="0" smtClean="0">
                <a:latin typeface="Tahoma" pitchFamily="34" charset="0"/>
              </a:rPr>
              <a:t/>
            </a:r>
            <a:br>
              <a:rPr lang="en-US" sz="2000" dirty="0" smtClean="0">
                <a:latin typeface="Tahoma" pitchFamily="34" charset="0"/>
              </a:rPr>
            </a:br>
            <a:endParaRPr lang="en-US" sz="2800" dirty="0" smtClean="0">
              <a:latin typeface="Tahoma" pitchFamily="34" charset="0"/>
            </a:endParaRPr>
          </a:p>
          <a:p>
            <a:pPr eaLnBrk="1" hangingPunct="1">
              <a:lnSpc>
                <a:spcPct val="90000"/>
              </a:lnSpc>
            </a:pPr>
            <a:r>
              <a:rPr lang="en-US" sz="2800" dirty="0" smtClean="0">
                <a:latin typeface="Tahoma" pitchFamily="34" charset="0"/>
              </a:rPr>
              <a:t>- The ideals of courtly love were often impossible to adhere to. A perfect knight in the service of the Virgin Mary, would be ,at times, caught in the tension between courtly love’s code of behavior, the expectations of duty and courtesy, and the strict moral demands of Christianity</a:t>
            </a:r>
            <a:r>
              <a:rPr lang="en-US" sz="2000" dirty="0" smtClean="0">
                <a:latin typeface="Tahoma" pitchFamily="34" charset="0"/>
              </a:rPr>
              <a:t>. </a:t>
            </a:r>
            <a:br>
              <a:rPr lang="en-US" sz="2000" dirty="0" smtClean="0">
                <a:latin typeface="Tahoma" pitchFamily="34" charset="0"/>
              </a:rPr>
            </a:br>
            <a:endParaRPr lang="en-US" sz="2000" dirty="0" smtClean="0">
              <a:latin typeface="Tahoma" pitchFamily="34" charset="0"/>
            </a:endParaRPr>
          </a:p>
        </p:txBody>
      </p:sp>
      <p:pic>
        <p:nvPicPr>
          <p:cNvPr id="16388" name="Picture 5" descr="green%20knight"/>
          <p:cNvPicPr>
            <a:picLocks noChangeAspect="1" noChangeArrowheads="1"/>
          </p:cNvPicPr>
          <p:nvPr/>
        </p:nvPicPr>
        <p:blipFill>
          <a:blip r:embed="rId2" cstate="print"/>
          <a:srcRect/>
          <a:stretch>
            <a:fillRect/>
          </a:stretch>
        </p:blipFill>
        <p:spPr bwMode="auto">
          <a:xfrm>
            <a:off x="5984875" y="1828800"/>
            <a:ext cx="3159125" cy="4572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676400"/>
            <a:ext cx="4800600" cy="4114800"/>
          </a:xfrm>
        </p:spPr>
        <p:txBody>
          <a:bodyPr>
            <a:normAutofit fontScale="62500" lnSpcReduction="20000"/>
          </a:bodyPr>
          <a:lstStyle/>
          <a:p>
            <a:pPr eaLnBrk="1" hangingPunct="1">
              <a:lnSpc>
                <a:spcPct val="90000"/>
              </a:lnSpc>
            </a:pPr>
            <a:r>
              <a:rPr lang="en-US" sz="3600" dirty="0" smtClean="0"/>
              <a:t>- In Sir Gawain and the Green Knight, Sir Gawain must respect both the laws concerning courtly love and the laws of chivalry.</a:t>
            </a:r>
            <a:r>
              <a:rPr lang="en-US" sz="3600" dirty="0" smtClean="0">
                <a:latin typeface="Tahoma" pitchFamily="34" charset="0"/>
              </a:rPr>
              <a:t> </a:t>
            </a:r>
            <a:r>
              <a:rPr lang="en-US" sz="3600" dirty="0" smtClean="0"/>
              <a:t/>
            </a:r>
            <a:br>
              <a:rPr lang="en-US" sz="3600" dirty="0" smtClean="0"/>
            </a:br>
            <a:endParaRPr lang="en-US" sz="3600" dirty="0" smtClean="0"/>
          </a:p>
          <a:p>
            <a:pPr eaLnBrk="1" hangingPunct="1">
              <a:lnSpc>
                <a:spcPct val="90000"/>
              </a:lnSpc>
              <a:buFontTx/>
              <a:buNone/>
            </a:pPr>
            <a:endParaRPr lang="en-US" sz="3600" dirty="0" smtClean="0"/>
          </a:p>
          <a:p>
            <a:pPr eaLnBrk="1" hangingPunct="1">
              <a:lnSpc>
                <a:spcPct val="90000"/>
              </a:lnSpc>
            </a:pPr>
            <a:r>
              <a:rPr lang="en-US" sz="3600" dirty="0" smtClean="0"/>
              <a:t>- The knight</a:t>
            </a:r>
            <a:r>
              <a:rPr lang="en-US" sz="3600" dirty="0" smtClean="0">
                <a:latin typeface="Tahoma" pitchFamily="34" charset="0"/>
              </a:rPr>
              <a:t>’</a:t>
            </a:r>
            <a:r>
              <a:rPr lang="en-US" sz="3600" dirty="0" smtClean="0"/>
              <a:t>s code requires that Sir Gawain do whatever a lady asks, and because of this Gawain finds himself in a difficult situation .</a:t>
            </a:r>
          </a:p>
          <a:p>
            <a:pPr eaLnBrk="1" hangingPunct="1">
              <a:lnSpc>
                <a:spcPct val="90000"/>
              </a:lnSpc>
              <a:buNone/>
            </a:pPr>
            <a:endParaRPr lang="en-US" sz="3600" dirty="0" smtClean="0"/>
          </a:p>
          <a:p>
            <a:pPr eaLnBrk="1" hangingPunct="1">
              <a:lnSpc>
                <a:spcPct val="90000"/>
              </a:lnSpc>
            </a:pPr>
            <a:r>
              <a:rPr lang="en-US" sz="3600" dirty="0" smtClean="0"/>
              <a:t>He can’t win </a:t>
            </a:r>
            <a:r>
              <a:rPr lang="en-US" sz="2800" dirty="0" smtClean="0"/>
              <a:t/>
            </a:r>
            <a:br>
              <a:rPr lang="en-US" sz="2800" dirty="0" smtClean="0"/>
            </a:br>
            <a:endParaRPr lang="en-US" sz="2800" dirty="0" smtClean="0"/>
          </a:p>
          <a:p>
            <a:pPr eaLnBrk="1" hangingPunct="1">
              <a:lnSpc>
                <a:spcPct val="90000"/>
              </a:lnSpc>
              <a:buFontTx/>
              <a:buNone/>
            </a:pPr>
            <a:r>
              <a:rPr lang="en-US" sz="2800" dirty="0" smtClean="0"/>
              <a:t/>
            </a:r>
            <a:br>
              <a:rPr lang="en-US" sz="2800" dirty="0" smtClean="0"/>
            </a:br>
            <a:endParaRPr lang="en-US" sz="2800" dirty="0" smtClean="0"/>
          </a:p>
        </p:txBody>
      </p:sp>
      <p:pic>
        <p:nvPicPr>
          <p:cNvPr id="17411" name="Picture 4" descr="sirgreen-800"/>
          <p:cNvPicPr>
            <a:picLocks noChangeAspect="1" noChangeArrowheads="1"/>
          </p:cNvPicPr>
          <p:nvPr/>
        </p:nvPicPr>
        <p:blipFill>
          <a:blip r:embed="rId2" cstate="print"/>
          <a:srcRect/>
          <a:stretch>
            <a:fillRect/>
          </a:stretch>
        </p:blipFill>
        <p:spPr bwMode="auto">
          <a:xfrm>
            <a:off x="5334000" y="2286000"/>
            <a:ext cx="3810000" cy="28273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33400" y="914400"/>
            <a:ext cx="4800600" cy="4114800"/>
          </a:xfrm>
        </p:spPr>
        <p:txBody>
          <a:bodyPr>
            <a:normAutofit fontScale="85000" lnSpcReduction="20000"/>
          </a:bodyPr>
          <a:lstStyle/>
          <a:p>
            <a:pPr eaLnBrk="1" hangingPunct="1">
              <a:lnSpc>
                <a:spcPct val="90000"/>
              </a:lnSpc>
            </a:pPr>
            <a:r>
              <a:rPr lang="en-US" smtClean="0"/>
              <a:t>- When Gawain makes a choice, he is breaking his promise to one while keeping a promise to another. </a:t>
            </a:r>
            <a:br>
              <a:rPr lang="en-US" smtClean="0"/>
            </a:br>
            <a:endParaRPr lang="en-US" smtClean="0"/>
          </a:p>
          <a:p>
            <a:pPr eaLnBrk="1" hangingPunct="1">
              <a:lnSpc>
                <a:spcPct val="90000"/>
              </a:lnSpc>
            </a:pPr>
            <a:r>
              <a:rPr lang="en-US" smtClean="0"/>
              <a:t>- This demonstrates the conflict between honor and knightly duties. By breaking his promise, Gawain believes he has lost his honor and failed in his duties. </a:t>
            </a:r>
            <a:br>
              <a:rPr lang="en-US" smtClean="0"/>
            </a:br>
            <a:endParaRPr lang="en-US" smtClean="0"/>
          </a:p>
          <a:p>
            <a:pPr eaLnBrk="1" hangingPunct="1">
              <a:lnSpc>
                <a:spcPct val="90000"/>
              </a:lnSpc>
            </a:pPr>
            <a:endParaRPr lang="en-US" smtClean="0"/>
          </a:p>
        </p:txBody>
      </p:sp>
      <p:pic>
        <p:nvPicPr>
          <p:cNvPr id="18435" name="Picture 4" descr="sirgreen-800"/>
          <p:cNvPicPr>
            <a:picLocks noChangeAspect="1" noChangeArrowheads="1"/>
          </p:cNvPicPr>
          <p:nvPr/>
        </p:nvPicPr>
        <p:blipFill>
          <a:blip r:embed="rId2" cstate="print"/>
          <a:srcRect/>
          <a:stretch>
            <a:fillRect/>
          </a:stretch>
        </p:blipFill>
        <p:spPr bwMode="auto">
          <a:xfrm>
            <a:off x="5334000" y="2286000"/>
            <a:ext cx="3810000" cy="28273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lgerian" pitchFamily="82" charset="0"/>
              </a:rPr>
              <a:t>Elements of the Quest</a:t>
            </a:r>
            <a:endParaRPr lang="en-US" dirty="0">
              <a:latin typeface="Algerian" pitchFamily="82" charset="0"/>
            </a:endParaRPr>
          </a:p>
        </p:txBody>
      </p:sp>
      <p:sp>
        <p:nvSpPr>
          <p:cNvPr id="5" name="TextBox 4"/>
          <p:cNvSpPr txBox="1"/>
          <p:nvPr/>
        </p:nvSpPr>
        <p:spPr>
          <a:xfrm>
            <a:off x="1295400" y="1371600"/>
            <a:ext cx="7086600" cy="6186309"/>
          </a:xfrm>
          <a:prstGeom prst="rect">
            <a:avLst/>
          </a:prstGeom>
          <a:noFill/>
        </p:spPr>
        <p:txBody>
          <a:bodyPr wrap="square" rtlCol="0">
            <a:spAutoFit/>
          </a:bodyPr>
          <a:lstStyle/>
          <a:p>
            <a:pPr lvl="1"/>
            <a:r>
              <a:rPr lang="en-US" sz="3600" b="1" u="sng" dirty="0" smtClean="0">
                <a:latin typeface="Algerian" pitchFamily="82" charset="0"/>
              </a:rPr>
              <a:t>The Call to Adventure</a:t>
            </a:r>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the point in The hero’s life when he is first given notice that everything is going to change, whether he knows it or not. </a:t>
            </a:r>
          </a:p>
          <a:p>
            <a:pPr lvl="1"/>
            <a:endParaRPr lang="en-US" sz="3600" dirty="0">
              <a:latin typeface="Algerian" pitchFamily="82" charset="0"/>
            </a:endParaRPr>
          </a:p>
          <a:p>
            <a:pPr lvl="1"/>
            <a:r>
              <a:rPr lang="en-US" sz="3600" dirty="0" smtClean="0">
                <a:latin typeface="Algerian" pitchFamily="82" charset="0"/>
              </a:rPr>
              <a:t>They are “called “ to the task and often refuse at first</a:t>
            </a:r>
          </a:p>
          <a:p>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3.static.flickr.com/2673/4107603174_e0a150b33c_m.jpg"/>
          <p:cNvPicPr>
            <a:picLocks noChangeAspect="1" noChangeArrowheads="1"/>
          </p:cNvPicPr>
          <p:nvPr/>
        </p:nvPicPr>
        <p:blipFill>
          <a:blip r:embed="rId2" cstate="print"/>
          <a:srcRect/>
          <a:stretch>
            <a:fillRect/>
          </a:stretch>
        </p:blipFill>
        <p:spPr bwMode="auto">
          <a:xfrm>
            <a:off x="4191000" y="838200"/>
            <a:ext cx="4648200" cy="5410200"/>
          </a:xfrm>
          <a:prstGeom prst="rect">
            <a:avLst/>
          </a:prstGeom>
          <a:noFill/>
        </p:spPr>
      </p:pic>
      <p:sp>
        <p:nvSpPr>
          <p:cNvPr id="5" name="TextBox 4"/>
          <p:cNvSpPr txBox="1"/>
          <p:nvPr/>
        </p:nvSpPr>
        <p:spPr>
          <a:xfrm>
            <a:off x="457200" y="6324600"/>
            <a:ext cx="8686800" cy="369332"/>
          </a:xfrm>
          <a:prstGeom prst="rect">
            <a:avLst/>
          </a:prstGeom>
          <a:noFill/>
        </p:spPr>
        <p:txBody>
          <a:bodyPr wrap="square" rtlCol="0">
            <a:spAutoFit/>
          </a:bodyPr>
          <a:lstStyle/>
          <a:p>
            <a:r>
              <a:rPr lang="en-US" dirty="0" smtClean="0"/>
              <a:t>http://farm3.static.flickr.com/2673/4107603174_e0a150b33c_m.jpg</a:t>
            </a:r>
            <a:endParaRPr lang="en-US" dirty="0"/>
          </a:p>
        </p:txBody>
      </p:sp>
      <p:sp>
        <p:nvSpPr>
          <p:cNvPr id="6" name="TextBox 5"/>
          <p:cNvSpPr txBox="1"/>
          <p:nvPr/>
        </p:nvSpPr>
        <p:spPr>
          <a:xfrm>
            <a:off x="381000" y="363915"/>
            <a:ext cx="3200400" cy="6617196"/>
          </a:xfrm>
          <a:prstGeom prst="rect">
            <a:avLst/>
          </a:prstGeom>
          <a:noFill/>
        </p:spPr>
        <p:txBody>
          <a:bodyPr wrap="square" rtlCol="0">
            <a:spAutoFit/>
          </a:bodyPr>
          <a:lstStyle/>
          <a:p>
            <a:pPr marL="0" lvl="1"/>
            <a:r>
              <a:rPr lang="en-US" sz="2800" b="1" u="sng" dirty="0" smtClean="0">
                <a:latin typeface="Algerian" pitchFamily="82" charset="0"/>
              </a:rPr>
              <a:t>The Threshold</a:t>
            </a:r>
            <a:r>
              <a:rPr lang="en-US" sz="2800" dirty="0" smtClean="0">
                <a:latin typeface="Algerian" pitchFamily="82" charset="0"/>
              </a:rPr>
              <a:t/>
            </a:r>
            <a:br>
              <a:rPr lang="en-US" sz="2800" dirty="0" smtClean="0">
                <a:latin typeface="Algerian" pitchFamily="82" charset="0"/>
              </a:rPr>
            </a:br>
            <a:r>
              <a:rPr lang="en-US" sz="2800" dirty="0" smtClean="0">
                <a:latin typeface="Algerian" pitchFamily="82" charset="0"/>
              </a:rPr>
              <a:t>The hero  crosses into the field of adventure, leaving the known limits of his world and venturing into an unknown and dangerous realm where the rules are suspended </a:t>
            </a:r>
          </a:p>
          <a:p>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lgerian" pitchFamily="82" charset="0"/>
              </a:rPr>
              <a:t>Elements of the Quest</a:t>
            </a:r>
            <a:endParaRPr lang="en-US" dirty="0">
              <a:latin typeface="Algerian" pitchFamily="82" charset="0"/>
            </a:endParaRPr>
          </a:p>
        </p:txBody>
      </p:sp>
      <p:sp>
        <p:nvSpPr>
          <p:cNvPr id="5" name="TextBox 4"/>
          <p:cNvSpPr txBox="1"/>
          <p:nvPr/>
        </p:nvSpPr>
        <p:spPr>
          <a:xfrm>
            <a:off x="4038600" y="1447800"/>
            <a:ext cx="4343400" cy="5632311"/>
          </a:xfrm>
          <a:prstGeom prst="rect">
            <a:avLst/>
          </a:prstGeom>
          <a:noFill/>
        </p:spPr>
        <p:txBody>
          <a:bodyPr wrap="square" rtlCol="0">
            <a:spAutoFit/>
          </a:bodyPr>
          <a:lstStyle/>
          <a:p>
            <a:pPr marL="0" lvl="1"/>
            <a:r>
              <a:rPr lang="en-US" sz="3600" b="1" u="sng" dirty="0" smtClean="0">
                <a:latin typeface="Algerian" pitchFamily="82" charset="0"/>
              </a:rPr>
              <a:t>Helpers and Mentor</a:t>
            </a:r>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Once the hero has committed to the quest, his or her guide and magical helper appears, or becomes known. </a:t>
            </a:r>
          </a:p>
          <a:p>
            <a:endParaRPr lang="en-US" sz="3600" dirty="0">
              <a:latin typeface="Algerian" pitchFamily="82" charset="0"/>
            </a:endParaRPr>
          </a:p>
        </p:txBody>
      </p:sp>
      <p:pic>
        <p:nvPicPr>
          <p:cNvPr id="7170" name="Picture 2" descr="http://advocacy.britannica.com/blog/advocacy/wp-content/uploads/service-dog.jpg"/>
          <p:cNvPicPr>
            <a:picLocks noChangeAspect="1" noChangeArrowheads="1"/>
          </p:cNvPicPr>
          <p:nvPr/>
        </p:nvPicPr>
        <p:blipFill>
          <a:blip r:embed="rId2" cstate="print"/>
          <a:srcRect/>
          <a:stretch>
            <a:fillRect/>
          </a:stretch>
        </p:blipFill>
        <p:spPr bwMode="auto">
          <a:xfrm>
            <a:off x="304800" y="2057400"/>
            <a:ext cx="3619500" cy="4286250"/>
          </a:xfrm>
          <a:prstGeom prst="rect">
            <a:avLst/>
          </a:prstGeom>
          <a:noFill/>
        </p:spPr>
      </p:pic>
      <p:sp>
        <p:nvSpPr>
          <p:cNvPr id="6" name="TextBox 5"/>
          <p:cNvSpPr txBox="1"/>
          <p:nvPr/>
        </p:nvSpPr>
        <p:spPr>
          <a:xfrm>
            <a:off x="228600" y="6488668"/>
            <a:ext cx="8915400" cy="369332"/>
          </a:xfrm>
          <a:prstGeom prst="rect">
            <a:avLst/>
          </a:prstGeom>
          <a:noFill/>
        </p:spPr>
        <p:txBody>
          <a:bodyPr wrap="square" rtlCol="0">
            <a:spAutoFit/>
          </a:bodyPr>
          <a:lstStyle/>
          <a:p>
            <a:r>
              <a:rPr lang="en-US" dirty="0" smtClean="0"/>
              <a:t>http://advocacy.britannica.com/blog/advocacy/wp-content/uploads/service-dog.jpg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838200"/>
            <a:ext cx="7162800" cy="5632311"/>
          </a:xfrm>
          <a:prstGeom prst="rect">
            <a:avLst/>
          </a:prstGeom>
          <a:noFill/>
        </p:spPr>
        <p:txBody>
          <a:bodyPr wrap="square" rtlCol="0">
            <a:spAutoFit/>
          </a:bodyPr>
          <a:lstStyle/>
          <a:p>
            <a:pPr marL="0" lvl="1" algn="ctr"/>
            <a:r>
              <a:rPr lang="en-US" sz="3600" b="1" u="sng" dirty="0" smtClean="0">
                <a:latin typeface="Algerian" pitchFamily="82" charset="0"/>
              </a:rPr>
              <a:t>Challenges and Temptations- The Road of Trials</a:t>
            </a:r>
          </a:p>
          <a:p>
            <a:pPr marL="0" lvl="1"/>
            <a:r>
              <a:rPr lang="en-US" sz="3600" dirty="0" smtClean="0">
                <a:latin typeface="Algerian" pitchFamily="82" charset="0"/>
              </a:rPr>
              <a:t>a series of tests, tasks, or ordeals that the Hero must undergo to begin the transformation. Often </a:t>
            </a:r>
            <a:r>
              <a:rPr lang="en-US" sz="3600" smtClean="0">
                <a:latin typeface="Algerian" pitchFamily="82" charset="0"/>
              </a:rPr>
              <a:t>the hero fails </a:t>
            </a:r>
            <a:r>
              <a:rPr lang="en-US" sz="3600" dirty="0" smtClean="0">
                <a:latin typeface="Algerian" pitchFamily="82" charset="0"/>
              </a:rPr>
              <a:t>one or more of these tests, which often occur in threes.</a:t>
            </a:r>
            <a:endParaRPr lang="en-US" sz="3600" dirty="0">
              <a:latin typeface="Algerian"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jasonhirsch.files.wordpress.com/2009/06/saupload_temptation_21.jpg"/>
          <p:cNvPicPr>
            <a:picLocks noChangeAspect="1" noChangeArrowheads="1"/>
          </p:cNvPicPr>
          <p:nvPr/>
        </p:nvPicPr>
        <p:blipFill>
          <a:blip r:embed="rId2" cstate="print"/>
          <a:srcRect/>
          <a:stretch>
            <a:fillRect/>
          </a:stretch>
        </p:blipFill>
        <p:spPr bwMode="auto">
          <a:xfrm>
            <a:off x="6093343" y="2667000"/>
            <a:ext cx="3050658" cy="4191000"/>
          </a:xfrm>
          <a:prstGeom prst="rect">
            <a:avLst/>
          </a:prstGeom>
          <a:noFill/>
        </p:spPr>
      </p:pic>
      <p:sp>
        <p:nvSpPr>
          <p:cNvPr id="4" name="TextBox 3"/>
          <p:cNvSpPr txBox="1"/>
          <p:nvPr/>
        </p:nvSpPr>
        <p:spPr>
          <a:xfrm>
            <a:off x="685800" y="381000"/>
            <a:ext cx="7162800" cy="6186309"/>
          </a:xfrm>
          <a:prstGeom prst="rect">
            <a:avLst/>
          </a:prstGeom>
          <a:noFill/>
        </p:spPr>
        <p:txBody>
          <a:bodyPr wrap="square" rtlCol="0">
            <a:spAutoFit/>
          </a:bodyPr>
          <a:lstStyle/>
          <a:p>
            <a:pPr marL="0" lvl="1" algn="ctr"/>
            <a:r>
              <a:rPr lang="en-US" sz="3600" b="1" u="sng" dirty="0" smtClean="0">
                <a:latin typeface="Algerian" pitchFamily="82" charset="0"/>
              </a:rPr>
              <a:t>Challenges and Temptations- The Road of Trials</a:t>
            </a:r>
          </a:p>
          <a:p>
            <a:pPr marL="0" lvl="1" algn="ctr"/>
            <a:endParaRPr lang="en-US" sz="3600" b="1" u="sng" dirty="0" smtClean="0">
              <a:latin typeface="Algerian" pitchFamily="82" charset="0"/>
            </a:endParaRPr>
          </a:p>
          <a:p>
            <a:pPr marL="0" lvl="1"/>
            <a:r>
              <a:rPr lang="en-US" sz="3600" dirty="0" smtClean="0">
                <a:latin typeface="Algerian" pitchFamily="82" charset="0"/>
              </a:rPr>
              <a:t>One of  those </a:t>
            </a:r>
          </a:p>
          <a:p>
            <a:pPr marL="0" lvl="1"/>
            <a:r>
              <a:rPr lang="en-US" sz="3600" dirty="0" smtClean="0">
                <a:latin typeface="Algerian" pitchFamily="82" charset="0"/>
              </a:rPr>
              <a:t>temptations  may </a:t>
            </a:r>
          </a:p>
          <a:p>
            <a:pPr marL="0" lvl="1"/>
            <a:r>
              <a:rPr lang="en-US" sz="3600" dirty="0" smtClean="0">
                <a:latin typeface="Algerian" pitchFamily="82" charset="0"/>
              </a:rPr>
              <a:t>lead the hero to </a:t>
            </a:r>
          </a:p>
          <a:p>
            <a:pPr marL="0" lvl="1"/>
            <a:r>
              <a:rPr lang="en-US" sz="3600" dirty="0" smtClean="0">
                <a:latin typeface="Algerian" pitchFamily="82" charset="0"/>
              </a:rPr>
              <a:t>abandon or</a:t>
            </a:r>
          </a:p>
          <a:p>
            <a:pPr marL="0" lvl="1"/>
            <a:r>
              <a:rPr lang="en-US" sz="3600" dirty="0" smtClean="0">
                <a:latin typeface="Algerian" pitchFamily="82" charset="0"/>
              </a:rPr>
              <a:t> stray from his </a:t>
            </a:r>
          </a:p>
          <a:p>
            <a:pPr marL="0" lvl="1"/>
            <a:r>
              <a:rPr lang="en-US" sz="3600" dirty="0" smtClean="0">
                <a:latin typeface="Algerian" pitchFamily="82" charset="0"/>
              </a:rPr>
              <a:t>quest.</a:t>
            </a:r>
          </a:p>
          <a:p>
            <a:pPr marL="0" lvl="1"/>
            <a:endParaRPr lang="en-US" sz="3600" dirty="0">
              <a:latin typeface="Algerian" pitchFamily="82" charset="0"/>
            </a:endParaRPr>
          </a:p>
        </p:txBody>
      </p:sp>
      <p:sp>
        <p:nvSpPr>
          <p:cNvPr id="5" name="TextBox 4"/>
          <p:cNvSpPr txBox="1"/>
          <p:nvPr/>
        </p:nvSpPr>
        <p:spPr>
          <a:xfrm>
            <a:off x="381000" y="6172200"/>
            <a:ext cx="7924800" cy="369332"/>
          </a:xfrm>
          <a:prstGeom prst="rect">
            <a:avLst/>
          </a:prstGeom>
          <a:noFill/>
        </p:spPr>
        <p:txBody>
          <a:bodyPr wrap="square" rtlCol="0">
            <a:spAutoFit/>
          </a:bodyPr>
          <a:lstStyle/>
          <a:p>
            <a:r>
              <a:rPr lang="en-US" dirty="0" smtClean="0"/>
              <a:t>http://jasonhirsch.files.wordpress.com/2009/06/saupload_temptation_21.jpg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4572000" cy="6186309"/>
          </a:xfrm>
          <a:prstGeom prst="rect">
            <a:avLst/>
          </a:prstGeom>
          <a:noFill/>
        </p:spPr>
        <p:txBody>
          <a:bodyPr wrap="square" rtlCol="0">
            <a:spAutoFit/>
          </a:bodyPr>
          <a:lstStyle/>
          <a:p>
            <a:pPr marL="0" lvl="1" algn="ctr"/>
            <a:r>
              <a:rPr lang="en-US" sz="3600" b="1" u="sng" dirty="0" smtClean="0">
                <a:latin typeface="Algerian" pitchFamily="82" charset="0"/>
              </a:rPr>
              <a:t>The Talisman</a:t>
            </a:r>
          </a:p>
          <a:p>
            <a:pPr marL="0" lvl="1"/>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The hero will encounter and sometimes use objects that have magical or supernatural powers. </a:t>
            </a:r>
            <a:endParaRPr lang="en-US" sz="3600" dirty="0">
              <a:latin typeface="Algerian" pitchFamily="82" charset="0"/>
            </a:endParaRPr>
          </a:p>
          <a:p>
            <a:pPr marL="0" lvl="1"/>
            <a:endParaRPr lang="en-US" sz="3600" dirty="0" smtClean="0">
              <a:latin typeface="Algerian" pitchFamily="82" charset="0"/>
            </a:endParaRPr>
          </a:p>
          <a:p>
            <a:pPr marL="0" lvl="1"/>
            <a:r>
              <a:rPr lang="en-US" sz="3600" dirty="0" smtClean="0">
                <a:latin typeface="Algerian" pitchFamily="82" charset="0"/>
              </a:rPr>
              <a:t>good or bad. </a:t>
            </a:r>
            <a:endParaRPr lang="en-US" sz="3600" dirty="0">
              <a:latin typeface="Algerian" pitchFamily="82" charset="0"/>
            </a:endParaRPr>
          </a:p>
        </p:txBody>
      </p:sp>
      <p:pic>
        <p:nvPicPr>
          <p:cNvPr id="21506" name="Picture 2" descr="http://upload.wikimedia.org/wikipedia/commons/f/f3/Talisman_de_Charlemagne_Tau.jpg"/>
          <p:cNvPicPr>
            <a:picLocks noChangeAspect="1" noChangeArrowheads="1"/>
          </p:cNvPicPr>
          <p:nvPr/>
        </p:nvPicPr>
        <p:blipFill>
          <a:blip r:embed="rId2" cstate="print"/>
          <a:srcRect/>
          <a:stretch>
            <a:fillRect/>
          </a:stretch>
        </p:blipFill>
        <p:spPr bwMode="auto">
          <a:xfrm>
            <a:off x="5257800" y="838200"/>
            <a:ext cx="3514725" cy="4095750"/>
          </a:xfrm>
          <a:prstGeom prst="rect">
            <a:avLst/>
          </a:prstGeom>
          <a:noFill/>
        </p:spPr>
      </p:pic>
      <p:sp>
        <p:nvSpPr>
          <p:cNvPr id="5" name="TextBox 4"/>
          <p:cNvSpPr txBox="1"/>
          <p:nvPr/>
        </p:nvSpPr>
        <p:spPr>
          <a:xfrm>
            <a:off x="5181600" y="5105400"/>
            <a:ext cx="3733800" cy="923330"/>
          </a:xfrm>
          <a:prstGeom prst="rect">
            <a:avLst/>
          </a:prstGeom>
          <a:noFill/>
        </p:spPr>
        <p:txBody>
          <a:bodyPr wrap="square" rtlCol="0">
            <a:spAutoFit/>
          </a:bodyPr>
          <a:lstStyle/>
          <a:p>
            <a:r>
              <a:rPr lang="en-US" dirty="0" smtClean="0"/>
              <a:t>http://upload.wikimedia.org/wikipedia/commons/f/f3/Talisman_de_Charlemagne_Tau.jpg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7693"/>
            <a:ext cx="4572000" cy="6740307"/>
          </a:xfrm>
          <a:prstGeom prst="rect">
            <a:avLst/>
          </a:prstGeom>
          <a:noFill/>
        </p:spPr>
        <p:txBody>
          <a:bodyPr wrap="square" rtlCol="0">
            <a:spAutoFit/>
          </a:bodyPr>
          <a:lstStyle/>
          <a:p>
            <a:pPr marL="0" lvl="1" algn="ctr"/>
            <a:r>
              <a:rPr lang="en-US" sz="3600" b="1" u="sng" dirty="0" smtClean="0">
                <a:latin typeface="Algerian" pitchFamily="82" charset="0"/>
              </a:rPr>
              <a:t>The Abyss</a:t>
            </a:r>
          </a:p>
          <a:p>
            <a:pPr marL="0" lvl="1"/>
            <a:r>
              <a:rPr lang="en-US" sz="3600" dirty="0" smtClean="0">
                <a:latin typeface="Algerian" pitchFamily="82" charset="0"/>
              </a:rPr>
              <a:t/>
            </a:r>
            <a:br>
              <a:rPr lang="en-US" sz="3600" dirty="0" smtClean="0">
                <a:latin typeface="Algerian" pitchFamily="82" charset="0"/>
              </a:rPr>
            </a:br>
            <a:r>
              <a:rPr lang="en-US" sz="3600" dirty="0" smtClean="0">
                <a:latin typeface="Algerian" pitchFamily="82" charset="0"/>
              </a:rPr>
              <a:t>The hero encounters and sometimes use objects that have magical or supernatural powers. </a:t>
            </a:r>
            <a:endParaRPr lang="en-US" sz="3600" dirty="0">
              <a:latin typeface="Algerian" pitchFamily="82" charset="0"/>
            </a:endParaRPr>
          </a:p>
          <a:p>
            <a:pPr marL="0" lvl="1"/>
            <a:r>
              <a:rPr lang="en-US" sz="3600" dirty="0" smtClean="0">
                <a:latin typeface="Algerian" pitchFamily="82" charset="0"/>
              </a:rPr>
              <a:t>These objects can be used for good or bad. </a:t>
            </a:r>
            <a:endParaRPr lang="en-US" sz="3600" dirty="0">
              <a:latin typeface="Algerian" pitchFamily="82" charset="0"/>
            </a:endParaRPr>
          </a:p>
        </p:txBody>
      </p:sp>
      <p:sp>
        <p:nvSpPr>
          <p:cNvPr id="5" name="TextBox 4"/>
          <p:cNvSpPr txBox="1"/>
          <p:nvPr/>
        </p:nvSpPr>
        <p:spPr>
          <a:xfrm>
            <a:off x="5181600" y="5105400"/>
            <a:ext cx="3733800" cy="923330"/>
          </a:xfrm>
          <a:prstGeom prst="rect">
            <a:avLst/>
          </a:prstGeom>
          <a:noFill/>
        </p:spPr>
        <p:txBody>
          <a:bodyPr wrap="square" rtlCol="0">
            <a:spAutoFit/>
          </a:bodyPr>
          <a:lstStyle/>
          <a:p>
            <a:r>
              <a:rPr lang="en-US" dirty="0" smtClean="0"/>
              <a:t>http://upload.wikimedia.org/wikipedia/commons/f/f3/Talisman_de_Charlemagne_Tau.jpg</a:t>
            </a:r>
            <a:endParaRPr lang="en-US" dirty="0"/>
          </a:p>
        </p:txBody>
      </p:sp>
      <p:pic>
        <p:nvPicPr>
          <p:cNvPr id="1026" name="Picture 2" descr="http://endtimepilgrim.org/abyss.jpg"/>
          <p:cNvPicPr>
            <a:picLocks noChangeAspect="1" noChangeArrowheads="1"/>
          </p:cNvPicPr>
          <p:nvPr/>
        </p:nvPicPr>
        <p:blipFill>
          <a:blip r:embed="rId2" cstate="print"/>
          <a:srcRect/>
          <a:stretch>
            <a:fillRect/>
          </a:stretch>
        </p:blipFill>
        <p:spPr bwMode="auto">
          <a:xfrm>
            <a:off x="4991100" y="1676400"/>
            <a:ext cx="4152900" cy="5695950"/>
          </a:xfrm>
          <a:prstGeom prst="rect">
            <a:avLst/>
          </a:prstGeom>
          <a:noFill/>
        </p:spPr>
      </p:pic>
      <p:sp>
        <p:nvSpPr>
          <p:cNvPr id="6" name="TextBox 5"/>
          <p:cNvSpPr txBox="1"/>
          <p:nvPr/>
        </p:nvSpPr>
        <p:spPr>
          <a:xfrm>
            <a:off x="5029200" y="1066800"/>
            <a:ext cx="4114800" cy="381000"/>
          </a:xfrm>
          <a:prstGeom prst="rect">
            <a:avLst/>
          </a:prstGeom>
          <a:noFill/>
        </p:spPr>
        <p:txBody>
          <a:bodyPr wrap="square" rtlCol="0">
            <a:spAutoFit/>
          </a:bodyPr>
          <a:lstStyle/>
          <a:p>
            <a:r>
              <a:rPr lang="en-US" dirty="0" smtClean="0"/>
              <a:t>http://endtimepilgrim.org/abyss.jpg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754</Words>
  <Application>Microsoft Office PowerPoint</Application>
  <PresentationFormat>On-screen Show (4:3)</PresentationFormat>
  <Paragraphs>113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Quest </vt:lpstr>
      <vt:lpstr>PowerPoint Presentation</vt:lpstr>
      <vt:lpstr>Elements of the Quest</vt:lpstr>
      <vt:lpstr>PowerPoint Presentation</vt:lpstr>
      <vt:lpstr>Elements of the 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Courtly Love</vt:lpstr>
      <vt:lpstr>PowerPoint Presentation</vt:lpstr>
      <vt:lpstr>History</vt:lpstr>
      <vt:lpstr>The Stages of Courtly Love</vt:lpstr>
      <vt:lpstr>The Twelve Rules of Love from The Art of Courtly Love by Andreas Capellanus </vt:lpstr>
      <vt:lpstr>The Twelve Rules of Love from The Art of Courtly Love by Andreas Capellanus </vt:lpstr>
      <vt:lpstr>Rules continued</vt:lpstr>
      <vt:lpstr>Rules continued</vt:lpstr>
      <vt:lpstr>Six "Not so good" Things About Courtly Love</vt:lpstr>
      <vt:lpstr>Six "Not so good" Things About Courtly Love</vt:lpstr>
      <vt:lpstr>The Literary Convention of Courtly Love </vt:lpstr>
      <vt:lpstr>Courtly Love in Sir Gawain and the Green Knight </vt:lpstr>
      <vt:lpstr>PowerPoint Presentation</vt:lpstr>
      <vt:lpstr>PowerPoint Presentation</vt:lpstr>
    </vt:vector>
  </TitlesOfParts>
  <Company>Kannapolis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Quest</dc:title>
  <dc:creator>KCS</dc:creator>
  <cp:lastModifiedBy>Karen Conner</cp:lastModifiedBy>
  <cp:revision>25</cp:revision>
  <dcterms:created xsi:type="dcterms:W3CDTF">2010-03-03T18:33:11Z</dcterms:created>
  <dcterms:modified xsi:type="dcterms:W3CDTF">2015-03-06T17:20:34Z</dcterms:modified>
</cp:coreProperties>
</file>